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10" autoAdjust="0"/>
  </p:normalViewPr>
  <p:slideViewPr>
    <p:cSldViewPr snapToGrid="0">
      <p:cViewPr varScale="1">
        <p:scale>
          <a:sx n="51" d="100"/>
          <a:sy n="51" d="100"/>
        </p:scale>
        <p:origin x="1231"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4985D-A7E5-4D7E-B794-709D78830E23}" type="datetimeFigureOut">
              <a:rPr lang="en-US" smtClean="0"/>
              <a:t>10/21/2018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1787A-2C07-40C9-909A-03E08C57D40A}" type="slidenum">
              <a:rPr lang="en-US" smtClean="0"/>
              <a:t>‹#›</a:t>
            </a:fld>
            <a:endParaRPr lang="en-US"/>
          </a:p>
        </p:txBody>
      </p:sp>
    </p:spTree>
    <p:extLst>
      <p:ext uri="{BB962C8B-B14F-4D97-AF65-F5344CB8AC3E}">
        <p14:creationId xmlns:p14="http://schemas.microsoft.com/office/powerpoint/2010/main" val="302088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7D007A-C013-49C9-9EF9-CBDE91BECA88}" type="slidenum">
              <a:rPr lang="en-GB" smtClean="0"/>
              <a:t>1</a:t>
            </a:fld>
            <a:endParaRPr lang="en-GB"/>
          </a:p>
        </p:txBody>
      </p:sp>
    </p:spTree>
    <p:extLst>
      <p:ext uri="{BB962C8B-B14F-4D97-AF65-F5344CB8AC3E}">
        <p14:creationId xmlns:p14="http://schemas.microsoft.com/office/powerpoint/2010/main" val="688535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5721">
              <a:defRPr/>
            </a:pPr>
            <a:r>
              <a:rPr lang="en-GB" dirty="0" smtClean="0"/>
              <a:t>Without question, the compressed tablet is one of the most popular dosage forms today. About one-half of all prescriptions dispensed are for tablets. Usually one considers a compressed tablet as an oral medication; however, tablets have many other uses. The sublingual tablet, the pellet, the wafer, the troche, and the vaginal insert are manufactured by the same procedure as an oral tablet.</a:t>
            </a:r>
          </a:p>
          <a:p>
            <a:endParaRPr lang="en-US" dirty="0"/>
          </a:p>
        </p:txBody>
      </p:sp>
      <p:sp>
        <p:nvSpPr>
          <p:cNvPr id="4" name="Slide Number Placeholder 3"/>
          <p:cNvSpPr>
            <a:spLocks noGrp="1"/>
          </p:cNvSpPr>
          <p:nvPr>
            <p:ph type="sldNum" sz="quarter" idx="10"/>
          </p:nvPr>
        </p:nvSpPr>
        <p:spPr/>
        <p:txBody>
          <a:bodyPr/>
          <a:lstStyle/>
          <a:p>
            <a:fld id="{83B2CE6C-243B-447F-B899-A3AF37F5B0F2}" type="slidenum">
              <a:rPr lang="en-US" smtClean="0"/>
              <a:t>2</a:t>
            </a:fld>
            <a:endParaRPr lang="en-US"/>
          </a:p>
        </p:txBody>
      </p:sp>
    </p:spTree>
    <p:extLst>
      <p:ext uri="{BB962C8B-B14F-4D97-AF65-F5344CB8AC3E}">
        <p14:creationId xmlns:p14="http://schemas.microsoft.com/office/powerpoint/2010/main" val="3213053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Oral </a:t>
            </a:r>
          </a:p>
          <a:p>
            <a:r>
              <a:rPr lang="en-US" dirty="0" smtClean="0"/>
              <a:t>Sublingual</a:t>
            </a:r>
          </a:p>
          <a:p>
            <a:r>
              <a:rPr lang="en-US" dirty="0" smtClean="0"/>
              <a:t>Vaginal</a:t>
            </a:r>
            <a:r>
              <a:rPr lang="en-US" baseline="0" dirty="0" smtClean="0"/>
              <a:t> </a:t>
            </a:r>
          </a:p>
          <a:p>
            <a:r>
              <a:rPr lang="en-US" baseline="0" dirty="0" smtClean="0"/>
              <a:t>Implantable</a:t>
            </a:r>
          </a:p>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3</a:t>
            </a:fld>
            <a:endParaRPr lang="en-US"/>
          </a:p>
        </p:txBody>
      </p:sp>
    </p:spTree>
    <p:extLst>
      <p:ext uri="{BB962C8B-B14F-4D97-AF65-F5344CB8AC3E}">
        <p14:creationId xmlns:p14="http://schemas.microsoft.com/office/powerpoint/2010/main" val="313721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5721" eaLnBrk="0" fontAlgn="base" hangingPunct="0">
              <a:spcBef>
                <a:spcPct val="0"/>
              </a:spcBef>
              <a:spcAft>
                <a:spcPct val="0"/>
              </a:spcAft>
              <a:tabLst>
                <a:tab pos="875721" algn="l"/>
              </a:tabLst>
            </a:pPr>
            <a:r>
              <a:rPr lang="en-US" altLang="en-US" sz="1700" dirty="0">
                <a:latin typeface="Arial" panose="020B0604020202020204" pitchFamily="34" charset="0"/>
              </a:rPr>
              <a:t>What dose tamper means?</a:t>
            </a:r>
          </a:p>
          <a:p>
            <a:pPr defTabSz="875721" eaLnBrk="0" fontAlgn="base" hangingPunct="0">
              <a:spcBef>
                <a:spcPct val="0"/>
              </a:spcBef>
              <a:spcAft>
                <a:spcPct val="0"/>
              </a:spcAft>
              <a:tabLst>
                <a:tab pos="875721" algn="l"/>
              </a:tabLst>
            </a:pPr>
            <a:endParaRPr lang="en-US" altLang="en-US" sz="1700" dirty="0">
              <a:latin typeface="Arial" panose="020B0604020202020204" pitchFamily="34" charset="0"/>
            </a:endParaRPr>
          </a:p>
          <a:p>
            <a:pPr defTabSz="875721" eaLnBrk="0" fontAlgn="base" hangingPunct="0">
              <a:spcBef>
                <a:spcPct val="0"/>
              </a:spcBef>
              <a:spcAft>
                <a:spcPct val="0"/>
              </a:spcAft>
              <a:tabLst>
                <a:tab pos="875721" algn="l"/>
              </a:tabLst>
            </a:pPr>
            <a:r>
              <a:rPr lang="en-US" altLang="en-US" sz="1700" dirty="0">
                <a:latin typeface="Arial" panose="020B0604020202020204" pitchFamily="34" charset="0"/>
              </a:rPr>
              <a:t>Tablets are the common dosage form available in the market due to its desirable advantages which include the following: </a:t>
            </a:r>
          </a:p>
          <a:p>
            <a:pPr marL="437860" lvl="1"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Patient acceptability:</a:t>
            </a:r>
          </a:p>
          <a:p>
            <a:pPr marL="875721" lvl="2"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Noninvasive</a:t>
            </a:r>
          </a:p>
          <a:p>
            <a:pPr marL="875721" lvl="2"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Portability</a:t>
            </a:r>
          </a:p>
          <a:p>
            <a:pPr marL="875721" lvl="2"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Hard to tamper with tablets</a:t>
            </a:r>
          </a:p>
          <a:p>
            <a:pPr marL="875721" lvl="2"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Easy to swallow, especially if coated.</a:t>
            </a:r>
          </a:p>
          <a:p>
            <a:pPr marL="437860" lvl="1"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Relatively easy to manufacture and package</a:t>
            </a:r>
          </a:p>
          <a:p>
            <a:pPr marL="437860" lvl="1"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Provide accurate dosing</a:t>
            </a:r>
          </a:p>
          <a:p>
            <a:pPr marL="437860" lvl="1"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Increased stability of the drug when compared to liquid dosage forms.</a:t>
            </a:r>
          </a:p>
          <a:p>
            <a:pPr marL="437860" lvl="1"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Product identification is easy especially with use of imprints.</a:t>
            </a:r>
          </a:p>
          <a:p>
            <a:pPr marL="437860" lvl="1" defTabSz="875721" eaLnBrk="0" fontAlgn="base" hangingPunct="0">
              <a:spcBef>
                <a:spcPct val="0"/>
              </a:spcBef>
              <a:spcAft>
                <a:spcPct val="0"/>
              </a:spcAft>
              <a:buFontTx/>
              <a:buChar char="•"/>
              <a:tabLst>
                <a:tab pos="875721" algn="l"/>
              </a:tabLst>
            </a:pPr>
            <a:r>
              <a:rPr lang="en-US" altLang="en-US" sz="1700" dirty="0">
                <a:latin typeface="Arial" panose="020B0604020202020204" pitchFamily="34" charset="0"/>
              </a:rPr>
              <a:t>Can be enteric coated or designed for delayed release.</a:t>
            </a:r>
          </a:p>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4</a:t>
            </a:fld>
            <a:endParaRPr lang="en-US"/>
          </a:p>
        </p:txBody>
      </p:sp>
    </p:spTree>
    <p:extLst>
      <p:ext uri="{BB962C8B-B14F-4D97-AF65-F5344CB8AC3E}">
        <p14:creationId xmlns:p14="http://schemas.microsoft.com/office/powerpoint/2010/main" val="571142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could</a:t>
            </a:r>
            <a:r>
              <a:rPr lang="en-GB" baseline="0" dirty="0" smtClean="0"/>
              <a:t> say suspension might improve wettability, </a:t>
            </a:r>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5</a:t>
            </a:fld>
            <a:endParaRPr lang="en-US"/>
          </a:p>
        </p:txBody>
      </p:sp>
    </p:spTree>
    <p:extLst>
      <p:ext uri="{BB962C8B-B14F-4D97-AF65-F5344CB8AC3E}">
        <p14:creationId xmlns:p14="http://schemas.microsoft.com/office/powerpoint/2010/main" val="4070810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diluent must be :</a:t>
            </a:r>
          </a:p>
          <a:p>
            <a:pPr lvl="1">
              <a:buFont typeface="Wingdings" panose="05000000000000000000" pitchFamily="2" charset="2"/>
              <a:buChar char="ü"/>
            </a:pPr>
            <a:r>
              <a:rPr lang="en-GB" dirty="0" smtClean="0"/>
              <a:t>Having good </a:t>
            </a:r>
            <a:r>
              <a:rPr lang="en-GB" dirty="0" err="1" smtClean="0"/>
              <a:t>flowability</a:t>
            </a:r>
            <a:r>
              <a:rPr lang="en-GB" dirty="0" smtClean="0"/>
              <a:t> and compressibility,</a:t>
            </a:r>
          </a:p>
          <a:p>
            <a:pPr lvl="1">
              <a:buFont typeface="Wingdings" panose="05000000000000000000" pitchFamily="2" charset="2"/>
              <a:buChar char="ü"/>
            </a:pPr>
            <a:r>
              <a:rPr lang="en-GB" dirty="0" smtClean="0"/>
              <a:t> Inert, cheap, tasteless, able to disintegrate</a:t>
            </a:r>
          </a:p>
          <a:p>
            <a:r>
              <a:rPr lang="en-GB" dirty="0" err="1" smtClean="0"/>
              <a:t>E.g</a:t>
            </a:r>
            <a:r>
              <a:rPr lang="en-GB" dirty="0" smtClean="0"/>
              <a:t>; </a:t>
            </a:r>
          </a:p>
          <a:p>
            <a:pPr lvl="1">
              <a:buFont typeface="Wingdings" panose="05000000000000000000" pitchFamily="2" charset="2"/>
              <a:buChar char="Ø"/>
            </a:pPr>
            <a:r>
              <a:rPr lang="en-GB" dirty="0" smtClean="0"/>
              <a:t>anhydrous lactose,</a:t>
            </a:r>
          </a:p>
          <a:p>
            <a:pPr lvl="1">
              <a:buFont typeface="Wingdings" panose="05000000000000000000" pitchFamily="2" charset="2"/>
              <a:buChar char="Ø"/>
            </a:pPr>
            <a:r>
              <a:rPr lang="en-GB" dirty="0" smtClean="0"/>
              <a:t> </a:t>
            </a:r>
            <a:r>
              <a:rPr lang="en-GB" dirty="0" err="1" smtClean="0"/>
              <a:t>dicalcium</a:t>
            </a:r>
            <a:r>
              <a:rPr lang="en-GB" dirty="0" smtClean="0"/>
              <a:t> phosphate (</a:t>
            </a:r>
            <a:r>
              <a:rPr lang="en-GB" dirty="0" err="1" smtClean="0"/>
              <a:t>Emcompress</a:t>
            </a:r>
            <a:r>
              <a:rPr lang="en-GB" dirty="0" smtClean="0"/>
              <a:t>), </a:t>
            </a:r>
          </a:p>
          <a:p>
            <a:pPr lvl="1">
              <a:buFont typeface="Wingdings" panose="05000000000000000000" pitchFamily="2" charset="2"/>
              <a:buChar char="Ø"/>
            </a:pPr>
            <a:r>
              <a:rPr lang="en-GB" dirty="0" smtClean="0"/>
              <a:t>granulated mannitol,</a:t>
            </a:r>
          </a:p>
          <a:p>
            <a:pPr lvl="1">
              <a:buFont typeface="Wingdings" panose="05000000000000000000" pitchFamily="2" charset="2"/>
              <a:buChar char="Ø"/>
            </a:pPr>
            <a:r>
              <a:rPr lang="en-GB" dirty="0" smtClean="0"/>
              <a:t> microcrystalline cellulose (</a:t>
            </a:r>
            <a:r>
              <a:rPr lang="en-GB" dirty="0" err="1" smtClean="0"/>
              <a:t>Avicel</a:t>
            </a:r>
            <a:r>
              <a:rPr lang="en-GB" dirty="0" smtClean="0"/>
              <a:t>),</a:t>
            </a:r>
          </a:p>
          <a:p>
            <a:pPr lvl="1">
              <a:buFont typeface="Wingdings" panose="05000000000000000000" pitchFamily="2" charset="2"/>
              <a:buChar char="Ø"/>
            </a:pPr>
            <a:r>
              <a:rPr lang="en-GB" dirty="0" smtClean="0"/>
              <a:t> compressible sugar (Di-Pac), </a:t>
            </a:r>
          </a:p>
          <a:p>
            <a:pPr lvl="1">
              <a:buFont typeface="Wingdings" panose="05000000000000000000" pitchFamily="2" charset="2"/>
              <a:buChar char="Ø"/>
            </a:pPr>
            <a:r>
              <a:rPr lang="en-GB" dirty="0" smtClean="0"/>
              <a:t>starch (</a:t>
            </a:r>
            <a:r>
              <a:rPr lang="en-GB" dirty="0" err="1" smtClean="0"/>
              <a:t>Sta</a:t>
            </a:r>
            <a:r>
              <a:rPr lang="en-GB" dirty="0" smtClean="0"/>
              <a:t>-Rx 1500), </a:t>
            </a:r>
          </a:p>
          <a:p>
            <a:pPr lvl="1">
              <a:buFont typeface="Wingdings" panose="05000000000000000000" pitchFamily="2" charset="2"/>
              <a:buChar char="Ø"/>
            </a:pPr>
            <a:r>
              <a:rPr lang="en-GB" dirty="0" err="1" smtClean="0"/>
              <a:t>hydrolyzed</a:t>
            </a:r>
            <a:r>
              <a:rPr lang="en-GB" dirty="0" smtClean="0"/>
              <a:t> starch (</a:t>
            </a:r>
            <a:r>
              <a:rPr lang="en-GB" dirty="0" err="1" smtClean="0"/>
              <a:t>Celutab</a:t>
            </a:r>
            <a:r>
              <a:rPr lang="en-GB" dirty="0" smtClean="0"/>
              <a:t>),</a:t>
            </a:r>
          </a:p>
          <a:p>
            <a:endParaRPr lang="en-GB" dirty="0"/>
          </a:p>
        </p:txBody>
      </p:sp>
      <p:sp>
        <p:nvSpPr>
          <p:cNvPr id="4" name="Slide Number Placeholder 3"/>
          <p:cNvSpPr>
            <a:spLocks noGrp="1"/>
          </p:cNvSpPr>
          <p:nvPr>
            <p:ph type="sldNum" sz="quarter" idx="10"/>
          </p:nvPr>
        </p:nvSpPr>
        <p:spPr/>
        <p:txBody>
          <a:bodyPr/>
          <a:lstStyle/>
          <a:p>
            <a:fld id="{B67D007A-C013-49C9-9EF9-CBDE91BECA88}" type="slidenum">
              <a:rPr lang="en-GB" smtClean="0"/>
              <a:t>6</a:t>
            </a:fld>
            <a:endParaRPr lang="en-GB"/>
          </a:p>
        </p:txBody>
      </p:sp>
    </p:spTree>
    <p:extLst>
      <p:ext uri="{BB962C8B-B14F-4D97-AF65-F5344CB8AC3E}">
        <p14:creationId xmlns:p14="http://schemas.microsoft.com/office/powerpoint/2010/main" val="2560699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tLang="en-US" dirty="0" smtClean="0"/>
              <a:t>Direct compression </a:t>
            </a:r>
          </a:p>
          <a:p>
            <a:pPr lvl="2"/>
            <a:r>
              <a:rPr lang="en-US" altLang="en-US" dirty="0" smtClean="0"/>
              <a:t>The drug itself is compressible and/or it can be mixed with a filler that is compressible (e.g. lactose).</a:t>
            </a:r>
          </a:p>
          <a:p>
            <a:pPr lvl="2"/>
            <a:r>
              <a:rPr lang="en-US" altLang="en-US" dirty="0" smtClean="0"/>
              <a:t>Has a good flow properties</a:t>
            </a:r>
          </a:p>
          <a:p>
            <a:pPr lvl="1"/>
            <a:r>
              <a:rPr lang="en-US" altLang="en-US" dirty="0" smtClean="0"/>
              <a:t>Wet granulation </a:t>
            </a:r>
          </a:p>
          <a:p>
            <a:pPr lvl="2"/>
            <a:r>
              <a:rPr lang="en-US" altLang="en-US" dirty="0" smtClean="0"/>
              <a:t>The powder mixture of the drug and excipients is granulated by wet methods prior to compression.</a:t>
            </a:r>
          </a:p>
          <a:p>
            <a:pPr lvl="1"/>
            <a:r>
              <a:rPr lang="en-US" altLang="en-US" dirty="0" smtClean="0"/>
              <a:t>Dry granulation</a:t>
            </a:r>
          </a:p>
          <a:p>
            <a:pPr lvl="2"/>
            <a:r>
              <a:rPr lang="en-US" altLang="en-US" dirty="0" smtClean="0"/>
              <a:t>The powder mixture of the drug and excipients is granulated by dry methods prior to compression.</a:t>
            </a:r>
          </a:p>
          <a:p>
            <a:pPr lvl="0"/>
            <a:r>
              <a:rPr lang="en-US" altLang="en-US" dirty="0" smtClean="0"/>
              <a:t>In all of these methods the active ingredient is usually mixed with other inactive ingredients (excipients).</a:t>
            </a:r>
          </a:p>
          <a:p>
            <a:pPr lvl="0"/>
            <a:r>
              <a:rPr lang="en-US" altLang="en-US" dirty="0" smtClean="0"/>
              <a:t>Excipients improve the physical properties of the tablet. </a:t>
            </a:r>
          </a:p>
          <a:p>
            <a:endParaRPr lang="en-GB" dirty="0" smtClean="0"/>
          </a:p>
          <a:p>
            <a:endParaRPr lang="en-GB" dirty="0" smtClean="0"/>
          </a:p>
          <a:p>
            <a:r>
              <a:rPr lang="en-US" dirty="0" smtClean="0"/>
              <a:t>Compressed tablets may be manufactured by three basic methods: wet granulation, dry granulation, and direct compression. Wet granulation is a widely used method for the production of compressed tablets Why?.</a:t>
            </a:r>
          </a:p>
          <a:p>
            <a:endParaRPr lang="en-US" dirty="0" smtClean="0"/>
          </a:p>
          <a:p>
            <a:endParaRPr lang="en-US" dirty="0" smtClean="0"/>
          </a:p>
          <a:p>
            <a:r>
              <a:rPr lang="en-GB" b="1" dirty="0" smtClean="0"/>
              <a:t>The dry granulation method (slugging method)</a:t>
            </a:r>
            <a:r>
              <a:rPr lang="en-GB" dirty="0" smtClean="0"/>
              <a:t> The ingredients in the formulation are intimately mixed and </a:t>
            </a:r>
            <a:r>
              <a:rPr lang="en-GB" dirty="0" err="1" smtClean="0"/>
              <a:t>precompressed</a:t>
            </a:r>
            <a:r>
              <a:rPr lang="en-GB" dirty="0" smtClean="0"/>
              <a:t> on heavy duty tablet machines. The slug which is formed is ground to a uniform size and compressed into the finished tablet. </a:t>
            </a:r>
          </a:p>
          <a:p>
            <a:r>
              <a:rPr lang="en-GB" b="1" dirty="0" smtClean="0"/>
              <a:t>The wet granulation method</a:t>
            </a:r>
            <a:r>
              <a:rPr lang="en-GB" dirty="0" smtClean="0"/>
              <a:t> This method has more operational manipulations, and is more time-consuming than the other methods. The wet granulation method is not suitable for drugs which are </a:t>
            </a:r>
            <a:r>
              <a:rPr lang="en-GB" dirty="0" err="1" smtClean="0"/>
              <a:t>thermolabile</a:t>
            </a:r>
            <a:r>
              <a:rPr lang="en-GB" dirty="0" smtClean="0"/>
              <a:t> or </a:t>
            </a:r>
            <a:r>
              <a:rPr lang="en-GB" dirty="0" err="1" smtClean="0"/>
              <a:t>hydrolyzable</a:t>
            </a:r>
            <a:r>
              <a:rPr lang="en-GB" dirty="0" smtClean="0"/>
              <a:t> by the presence of water in the liquid binder. The general steps involved in a wet granulation process are: </a:t>
            </a:r>
          </a:p>
          <a:p>
            <a:r>
              <a:rPr lang="en-GB" dirty="0" smtClean="0"/>
              <a:t>The powdered ingredients are weighed and mixed intimately by geometric dilution. </a:t>
            </a:r>
          </a:p>
          <a:p>
            <a:r>
              <a:rPr lang="en-GB" dirty="0" smtClean="0"/>
              <a:t>The granulating solution or binder is prepared. </a:t>
            </a:r>
          </a:p>
          <a:p>
            <a:r>
              <a:rPr lang="en-GB" dirty="0" smtClean="0"/>
              <a:t>The powders and the granulation solution are kneaded to proper consistency. </a:t>
            </a:r>
          </a:p>
          <a:p>
            <a:r>
              <a:rPr lang="en-GB" dirty="0" smtClean="0"/>
              <a:t>The wet mass is forced through a screen or wet granulator. </a:t>
            </a:r>
          </a:p>
          <a:p>
            <a:r>
              <a:rPr lang="en-GB" dirty="0" smtClean="0"/>
              <a:t>The granules are dried in an oven or a fluidized bed dryer. </a:t>
            </a:r>
          </a:p>
          <a:p>
            <a:r>
              <a:rPr lang="en-GB" dirty="0" smtClean="0"/>
              <a:t>The dried granules are screened to a suitable size for compression. </a:t>
            </a:r>
          </a:p>
          <a:p>
            <a:r>
              <a:rPr lang="en-GB" dirty="0" smtClean="0"/>
              <a:t>A lubricant and a disintegrating agent are mixed with the granulation. </a:t>
            </a:r>
          </a:p>
          <a:p>
            <a:r>
              <a:rPr lang="en-GB" dirty="0" smtClean="0"/>
              <a:t>The granulation is compressed into the finished tablet.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10</a:t>
            </a:fld>
            <a:endParaRPr lang="en-US"/>
          </a:p>
        </p:txBody>
      </p:sp>
    </p:spTree>
    <p:extLst>
      <p:ext uri="{BB962C8B-B14F-4D97-AF65-F5344CB8AC3E}">
        <p14:creationId xmlns:p14="http://schemas.microsoft.com/office/powerpoint/2010/main" val="1785051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there is no</a:t>
            </a:r>
            <a:r>
              <a:rPr lang="en-GB" baseline="0" dirty="0" smtClean="0"/>
              <a:t> any intermediate properties</a:t>
            </a:r>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11</a:t>
            </a:fld>
            <a:endParaRPr lang="en-US"/>
          </a:p>
        </p:txBody>
      </p:sp>
    </p:spTree>
    <p:extLst>
      <p:ext uri="{BB962C8B-B14F-4D97-AF65-F5344CB8AC3E}">
        <p14:creationId xmlns:p14="http://schemas.microsoft.com/office/powerpoint/2010/main" val="3646292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Single Punch Tablet Machines</a:t>
            </a:r>
          </a:p>
          <a:p>
            <a:r>
              <a:rPr lang="en-GB" dirty="0" smtClean="0"/>
              <a:t>Tableting machines are commonly used in pharmaceutical industry. They are high-speed machines that create thousands of tablets in a small period. The compounding pharmacist uses a variation of these machines. It is called a single-punch tablet press and makes one tablet at a time. A "punch" has two pieces of casted tubular metal. The bottom metal piece has a small cavity in one end of the tube; the top metal piece has one end that is tapered into a small rod that will just fit into the small cavity in the other piece. The rod does not go all the way to the bottom of the cavity, but leaves a small gap. The punch is fitted into a press so that when the handle is depressed and released, the rod goes into and then comes out of the bottom piece. To make a tablet, the powder material is placed into the bottom piece, and the handle is depressed and released. The powders are compressed and occupy the size of the gap designed in the punch. </a:t>
            </a:r>
          </a:p>
          <a:p>
            <a:r>
              <a:rPr lang="en-GB" dirty="0" smtClean="0"/>
              <a:t>Punches come in many sizes which allows the production of tablets of different sizes and compression strengths. But each punch is a matched set; it is not possible to interchange the top and bottom pieces of different punches.</a:t>
            </a:r>
          </a:p>
          <a:p>
            <a:r>
              <a:rPr lang="en-GB" dirty="0" smtClean="0"/>
              <a:t>Chewable tablets, effervescent tablets, and compressed tablets can be made using a tablet press. Chewable tablets are generally made using mannitol because it has a sweet, cooling taste and is easy to manipulate. Other ingredients may include binders (e.g., acacia), lubricants (e.g., stearic acid), </a:t>
            </a:r>
            <a:r>
              <a:rPr lang="en-GB" dirty="0" err="1" smtClean="0"/>
              <a:t>colors</a:t>
            </a:r>
            <a:r>
              <a:rPr lang="en-GB" dirty="0" smtClean="0"/>
              <a:t>, and </a:t>
            </a:r>
            <a:r>
              <a:rPr lang="en-GB" dirty="0" err="1" smtClean="0"/>
              <a:t>flavors</a:t>
            </a:r>
            <a:r>
              <a:rPr lang="en-GB" dirty="0" smtClean="0"/>
              <a:t>. The powder mixture is prepared, the desired quantity of mixture is weighed, and then pressed with a single-punch tablet machine.</a:t>
            </a:r>
          </a:p>
          <a:p>
            <a:r>
              <a:rPr lang="en-GB" dirty="0" smtClean="0"/>
              <a:t>Effervescent tablets generally contain ingredients such as tartaric acid, citric acid, and sodium bicarbonate. These powders would be appropriately mixed and pressed into tablets using the same procedure as chewable tablets. They will not require a </a:t>
            </a:r>
            <a:r>
              <a:rPr lang="en-GB" dirty="0" err="1" smtClean="0"/>
              <a:t>disintegrant</a:t>
            </a:r>
            <a:r>
              <a:rPr lang="en-GB" dirty="0" smtClean="0"/>
              <a:t> since they will effervesce when placed in water. Compressed tablet mixtures generally contain the active drug, a diluent (e.g., lactose), a </a:t>
            </a:r>
            <a:r>
              <a:rPr lang="en-GB" dirty="0" err="1" smtClean="0"/>
              <a:t>disintegrant</a:t>
            </a:r>
            <a:r>
              <a:rPr lang="en-GB" dirty="0" smtClean="0"/>
              <a:t> (e.g., starch), and a lubricant (e.g., 1% magnesium stearate).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15</a:t>
            </a:fld>
            <a:endParaRPr lang="en-US"/>
          </a:p>
        </p:txBody>
      </p:sp>
    </p:spTree>
    <p:extLst>
      <p:ext uri="{BB962C8B-B14F-4D97-AF65-F5344CB8AC3E}">
        <p14:creationId xmlns:p14="http://schemas.microsoft.com/office/powerpoint/2010/main" val="243208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36AAE7-8D84-4ABD-8BF6-AD06A8966710}"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322097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6AAE7-8D84-4ABD-8BF6-AD06A8966710}"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43586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6AAE7-8D84-4ABD-8BF6-AD06A8966710}"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381415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6AAE7-8D84-4ABD-8BF6-AD06A8966710}"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289410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6AAE7-8D84-4ABD-8BF6-AD06A8966710}"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133555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36AAE7-8D84-4ABD-8BF6-AD06A8966710}"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7400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36AAE7-8D84-4ABD-8BF6-AD06A8966710}" type="datetimeFigureOut">
              <a:rPr lang="en-US" smtClean="0"/>
              <a:t>10/21/2018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129166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36AAE7-8D84-4ABD-8BF6-AD06A8966710}" type="datetimeFigureOut">
              <a:rPr lang="en-US" smtClean="0"/>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1702717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6AAE7-8D84-4ABD-8BF6-AD06A8966710}" type="datetimeFigureOut">
              <a:rPr lang="en-US" smtClean="0"/>
              <a:t>10/21/2018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366026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6AAE7-8D84-4ABD-8BF6-AD06A8966710}"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220847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6AAE7-8D84-4ABD-8BF6-AD06A8966710}"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9ED7-C928-478C-972F-68C563DF15E9}" type="slidenum">
              <a:rPr lang="en-US" smtClean="0"/>
              <a:t>‹#›</a:t>
            </a:fld>
            <a:endParaRPr lang="en-US"/>
          </a:p>
        </p:txBody>
      </p:sp>
    </p:spTree>
    <p:extLst>
      <p:ext uri="{BB962C8B-B14F-4D97-AF65-F5344CB8AC3E}">
        <p14:creationId xmlns:p14="http://schemas.microsoft.com/office/powerpoint/2010/main" val="2593217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6AAE7-8D84-4ABD-8BF6-AD06A8966710}" type="datetimeFigureOut">
              <a:rPr lang="en-US" smtClean="0"/>
              <a:t>10/21/2018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9ED7-C928-478C-972F-68C563DF15E9}" type="slidenum">
              <a:rPr lang="en-US" smtClean="0"/>
              <a:t>‹#›</a:t>
            </a:fld>
            <a:endParaRPr lang="en-US"/>
          </a:p>
        </p:txBody>
      </p:sp>
    </p:spTree>
    <p:extLst>
      <p:ext uri="{BB962C8B-B14F-4D97-AF65-F5344CB8AC3E}">
        <p14:creationId xmlns:p14="http://schemas.microsoft.com/office/powerpoint/2010/main" val="796623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887" y="1904989"/>
            <a:ext cx="8984776" cy="1612923"/>
          </a:xfrm>
        </p:spPr>
        <p:txBody>
          <a:bodyPr>
            <a:noAutofit/>
          </a:bodyPr>
          <a:lstStyle/>
          <a:p>
            <a:r>
              <a:rPr lang="en-GB" sz="4000" dirty="0"/>
              <a:t/>
            </a:r>
            <a:br>
              <a:rPr lang="en-GB" sz="4000" dirty="0"/>
            </a:br>
            <a:r>
              <a:rPr lang="en-GB" sz="4000" dirty="0" smtClean="0"/>
              <a:t/>
            </a:r>
            <a:br>
              <a:rPr lang="en-GB" sz="4000" dirty="0" smtClean="0"/>
            </a:br>
            <a:r>
              <a:rPr lang="en-GB" sz="4000" b="1" dirty="0" smtClean="0"/>
              <a:t>Lab.2 Tablet dosage form </a:t>
            </a:r>
            <a:endParaRPr lang="en-US" sz="4000" b="1" dirty="0"/>
          </a:p>
        </p:txBody>
      </p:sp>
      <p:sp>
        <p:nvSpPr>
          <p:cNvPr id="3" name="Subtitle 2"/>
          <p:cNvSpPr>
            <a:spLocks noGrp="1"/>
          </p:cNvSpPr>
          <p:nvPr>
            <p:ph type="subTitle" idx="1"/>
          </p:nvPr>
        </p:nvSpPr>
        <p:spPr>
          <a:xfrm>
            <a:off x="1524000" y="4426667"/>
            <a:ext cx="9144000" cy="1655762"/>
          </a:xfrm>
        </p:spPr>
        <p:txBody>
          <a:bodyPr>
            <a:normAutofit fontScale="92500" lnSpcReduction="20000"/>
          </a:bodyPr>
          <a:lstStyle/>
          <a:p>
            <a:pPr algn="l"/>
            <a:endParaRPr lang="en-US" b="1" dirty="0"/>
          </a:p>
          <a:p>
            <a:pPr algn="l"/>
            <a:endParaRPr lang="en-GB" b="1" dirty="0"/>
          </a:p>
          <a:p>
            <a:pPr algn="l"/>
            <a:r>
              <a:rPr lang="en-GB" sz="3000" b="1" dirty="0" smtClean="0"/>
              <a:t>      </a:t>
            </a:r>
            <a:r>
              <a:rPr lang="en-GB" sz="3000" b="1" dirty="0" err="1" smtClean="0"/>
              <a:t>Suhair</a:t>
            </a:r>
            <a:r>
              <a:rPr lang="en-GB" sz="3000" b="1" dirty="0" smtClean="0"/>
              <a:t> </a:t>
            </a:r>
            <a:r>
              <a:rPr lang="en-GB" sz="3000" b="1" dirty="0" err="1" smtClean="0"/>
              <a:t>Alawaad</a:t>
            </a:r>
            <a:r>
              <a:rPr lang="en-GB" sz="3000" b="1" dirty="0" smtClean="0"/>
              <a:t> </a:t>
            </a:r>
            <a:endParaRPr lang="en-GB" sz="3000" b="1" dirty="0"/>
          </a:p>
          <a:p>
            <a:pPr lvl="1" algn="l"/>
            <a:r>
              <a:rPr lang="en-GB" i="1" dirty="0"/>
              <a:t>-BSc. Pharm (Uni. of Basra College of Pharmacy); </a:t>
            </a:r>
          </a:p>
          <a:p>
            <a:pPr lvl="1" algn="l"/>
            <a:r>
              <a:rPr lang="en-GB" i="1" dirty="0"/>
              <a:t>-MSc. </a:t>
            </a:r>
            <a:r>
              <a:rPr lang="en-GB" i="1" dirty="0" err="1"/>
              <a:t>IPSci</a:t>
            </a:r>
            <a:r>
              <a:rPr lang="en-GB" i="1" dirty="0"/>
              <a:t>. (Brighton University, School of Pharmacy </a:t>
            </a:r>
            <a:r>
              <a:rPr lang="en-GB" i="1" dirty="0" smtClean="0"/>
              <a:t>and Biomedical Sciences</a:t>
            </a:r>
            <a:r>
              <a:rPr lang="en-GB" dirty="0" smtClean="0"/>
              <a:t>; UK)</a:t>
            </a:r>
            <a:endParaRPr lang="en-GB" dirty="0"/>
          </a:p>
        </p:txBody>
      </p:sp>
      <p:pic>
        <p:nvPicPr>
          <p:cNvPr id="1026" name="Picture 0" descr="pcaccepted version cop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1" y="304800"/>
            <a:ext cx="138112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AE833DFF-A5BE-4BC5-AFE6-4E96BFC07DF5}" type="slidenum">
              <a:rPr lang="en-US" smtClean="0"/>
              <a:t>1</a:t>
            </a:fld>
            <a:endParaRPr lang="en-US" dirty="0"/>
          </a:p>
        </p:txBody>
      </p:sp>
      <p:sp>
        <p:nvSpPr>
          <p:cNvPr id="5" name="Footer Placeholder 4"/>
          <p:cNvSpPr>
            <a:spLocks noGrp="1"/>
          </p:cNvSpPr>
          <p:nvPr>
            <p:ph type="ftr" sz="quarter" idx="11"/>
          </p:nvPr>
        </p:nvSpPr>
        <p:spPr/>
        <p:txBody>
          <a:bodyPr/>
          <a:lstStyle/>
          <a:p>
            <a:r>
              <a:rPr lang="en-GB" dirty="0" smtClean="0"/>
              <a:t>find study materials on link:  :  goo.gl/KBOm0R</a:t>
            </a:r>
            <a:endParaRPr lang="en-US" dirty="0"/>
          </a:p>
        </p:txBody>
      </p:sp>
    </p:spTree>
    <p:extLst>
      <p:ext uri="{BB962C8B-B14F-4D97-AF65-F5344CB8AC3E}">
        <p14:creationId xmlns:p14="http://schemas.microsoft.com/office/powerpoint/2010/main" val="926230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Manufacturing method</a:t>
            </a:r>
            <a:endParaRPr lang="en-GB" b="1"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altLang="en-US" dirty="0"/>
              <a:t>Direct </a:t>
            </a:r>
            <a:r>
              <a:rPr lang="en-US" altLang="en-US" dirty="0" smtClean="0"/>
              <a:t>compression</a:t>
            </a:r>
          </a:p>
          <a:p>
            <a:pPr lvl="2"/>
            <a:r>
              <a:rPr lang="en-US" altLang="en-US" dirty="0"/>
              <a:t>The drug itself is compressible and/or it can be mixed with a filler that is compressible (e.g. lactose).</a:t>
            </a:r>
          </a:p>
          <a:p>
            <a:pPr lvl="2"/>
            <a:r>
              <a:rPr lang="en-US" altLang="en-US" dirty="0"/>
              <a:t>Has a good flow </a:t>
            </a:r>
            <a:r>
              <a:rPr lang="en-US" altLang="en-US" dirty="0" smtClean="0"/>
              <a:t>properties </a:t>
            </a:r>
          </a:p>
          <a:p>
            <a:pPr marL="514350" indent="-514350">
              <a:buFont typeface="+mj-lt"/>
              <a:buAutoNum type="arabicPeriod"/>
            </a:pPr>
            <a:r>
              <a:rPr lang="en-US" altLang="en-US" dirty="0" smtClean="0"/>
              <a:t>Dry granulation</a:t>
            </a:r>
          </a:p>
          <a:p>
            <a:pPr lvl="2"/>
            <a:r>
              <a:rPr lang="en-US" altLang="en-US" dirty="0"/>
              <a:t>The powder mixture of the drug and excipients is granulated </a:t>
            </a:r>
            <a:r>
              <a:rPr lang="en-US" altLang="en-US" dirty="0" smtClean="0"/>
              <a:t>prior </a:t>
            </a:r>
            <a:r>
              <a:rPr lang="en-US" altLang="en-US" dirty="0"/>
              <a:t>to compression</a:t>
            </a:r>
            <a:r>
              <a:rPr lang="en-US" altLang="en-US" dirty="0" smtClean="0"/>
              <a:t>. Granulation is by either methods:</a:t>
            </a:r>
            <a:endParaRPr lang="en-US" altLang="en-US" dirty="0"/>
          </a:p>
          <a:p>
            <a:pPr marL="1371600" lvl="2" indent="-514350">
              <a:buFont typeface="+mj-lt"/>
              <a:buAutoNum type="alphaUcPeriod"/>
            </a:pPr>
            <a:r>
              <a:rPr lang="en-US" altLang="en-US" dirty="0" smtClean="0"/>
              <a:t>Wet </a:t>
            </a:r>
            <a:r>
              <a:rPr lang="en-US" altLang="en-US" dirty="0"/>
              <a:t>granulation </a:t>
            </a:r>
          </a:p>
          <a:p>
            <a:pPr marL="1371600" lvl="2" indent="-514350">
              <a:buFont typeface="+mj-lt"/>
              <a:buAutoNum type="alphaUcPeriod"/>
            </a:pPr>
            <a:r>
              <a:rPr lang="en-US" altLang="en-US" dirty="0" smtClean="0"/>
              <a:t>Dry granulation</a:t>
            </a:r>
          </a:p>
          <a:p>
            <a:pPr lvl="0"/>
            <a:r>
              <a:rPr lang="en-US" altLang="en-US" dirty="0"/>
              <a:t>In all of these methods the active ingredient is usually mixed with other inactive ingredients (excipients).</a:t>
            </a:r>
          </a:p>
          <a:p>
            <a:pPr lvl="0"/>
            <a:r>
              <a:rPr lang="en-US" altLang="en-US" dirty="0"/>
              <a:t>Excipients improve the physical properties of the tablet. </a:t>
            </a:r>
          </a:p>
          <a:p>
            <a:pPr lvl="1">
              <a:buFont typeface="Wingdings" panose="05000000000000000000" pitchFamily="2" charset="2"/>
              <a:buChar char="Ø"/>
            </a:pPr>
            <a:endParaRPr lang="en-US" altLang="en-US"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10</a:t>
            </a:fld>
            <a:endParaRPr lang="en-US"/>
          </a:p>
        </p:txBody>
      </p:sp>
    </p:spTree>
    <p:extLst>
      <p:ext uri="{BB962C8B-B14F-4D97-AF65-F5344CB8AC3E}">
        <p14:creationId xmlns:p14="http://schemas.microsoft.com/office/powerpoint/2010/main" val="415299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Direct Compression</a:t>
            </a:r>
            <a:endParaRPr lang="en-GB" b="1" dirty="0"/>
          </a:p>
        </p:txBody>
      </p:sp>
      <p:sp>
        <p:nvSpPr>
          <p:cNvPr id="3" name="Content Placeholder 2"/>
          <p:cNvSpPr>
            <a:spLocks noGrp="1"/>
          </p:cNvSpPr>
          <p:nvPr>
            <p:ph idx="1"/>
          </p:nvPr>
        </p:nvSpPr>
        <p:spPr/>
        <p:txBody>
          <a:bodyPr/>
          <a:lstStyle/>
          <a:p>
            <a:r>
              <a:rPr lang="en-US" altLang="en-US" dirty="0" smtClean="0"/>
              <a:t>All the materials are blended together and sieved then compressed directly.</a:t>
            </a:r>
          </a:p>
          <a:p>
            <a:r>
              <a:rPr lang="en-US" altLang="en-US" dirty="0" smtClean="0"/>
              <a:t>Properties of directly compressed materials</a:t>
            </a:r>
          </a:p>
          <a:p>
            <a:pPr lvl="1"/>
            <a:r>
              <a:rPr lang="en-US" altLang="en-US" dirty="0" smtClean="0"/>
              <a:t>The </a:t>
            </a:r>
            <a:r>
              <a:rPr lang="en-US" altLang="en-US" dirty="0"/>
              <a:t>API itself is compressible and/or it can be mixed with a filler that is compressible (e.g. lactose).</a:t>
            </a:r>
          </a:p>
          <a:p>
            <a:pPr lvl="1"/>
            <a:r>
              <a:rPr lang="en-US" altLang="en-US" dirty="0"/>
              <a:t>API should have a good flow </a:t>
            </a:r>
            <a:r>
              <a:rPr lang="en-US" altLang="en-US" dirty="0" smtClean="0"/>
              <a:t>properties</a:t>
            </a:r>
            <a:endParaRPr lang="en-US" altLang="en-US"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11</a:t>
            </a:fld>
            <a:endParaRPr lang="en-US"/>
          </a:p>
        </p:txBody>
      </p:sp>
    </p:spTree>
    <p:extLst>
      <p:ext uri="{BB962C8B-B14F-4D97-AF65-F5344CB8AC3E}">
        <p14:creationId xmlns:p14="http://schemas.microsoft.com/office/powerpoint/2010/main" val="137092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724" y="304800"/>
            <a:ext cx="7467600" cy="1143000"/>
          </a:xfrm>
        </p:spPr>
        <p:txBody>
          <a:bodyPr>
            <a:normAutofit fontScale="90000"/>
          </a:bodyPr>
          <a:lstStyle/>
          <a:p>
            <a:r>
              <a:rPr lang="en-GB" b="1" dirty="0" smtClean="0"/>
              <a:t>Limitations of direct compression</a:t>
            </a:r>
            <a:endParaRPr lang="en-GB"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t>There are only Few crystalline substances such as sodium chloride, sodium bromide and potassium chloride that may compressed directly.</a:t>
            </a:r>
          </a:p>
          <a:p>
            <a:pPr marL="514350" indent="-514350">
              <a:buFont typeface="+mj-lt"/>
              <a:buAutoNum type="arabicPeriod"/>
            </a:pPr>
            <a:r>
              <a:rPr lang="en-GB" dirty="0" smtClean="0"/>
              <a:t> </a:t>
            </a:r>
            <a:r>
              <a:rPr lang="en-GB" dirty="0"/>
              <a:t>Most materials have </a:t>
            </a:r>
            <a:r>
              <a:rPr lang="en-GB" b="1" dirty="0"/>
              <a:t>low</a:t>
            </a:r>
            <a:r>
              <a:rPr lang="en-GB" dirty="0"/>
              <a:t> intermolecular attraction forces ( cohesion) which minimize compression</a:t>
            </a:r>
            <a:r>
              <a:rPr lang="en-GB" dirty="0" smtClean="0"/>
              <a:t>.</a:t>
            </a:r>
          </a:p>
          <a:p>
            <a:pPr marL="514350" indent="-514350">
              <a:buFont typeface="+mj-lt"/>
              <a:buAutoNum type="arabicPeriod"/>
            </a:pPr>
            <a:r>
              <a:rPr lang="en-GB" dirty="0" smtClean="0"/>
              <a:t>Compression of single substance might produce very hard tablet which needs addition of other excipient(s).</a:t>
            </a:r>
            <a:r>
              <a:rPr lang="en-GB" dirty="0" smtClean="0">
                <a:sym typeface="Wingdings" panose="05000000000000000000" pitchFamily="2" charset="2"/>
              </a:rPr>
              <a:t></a:t>
            </a:r>
            <a:r>
              <a:rPr lang="en-GB" dirty="0" smtClean="0"/>
              <a:t> These excipients might affect on compressibility.</a:t>
            </a:r>
          </a:p>
          <a:p>
            <a:pPr marL="514350" indent="-514350">
              <a:buFont typeface="+mj-lt"/>
              <a:buAutoNum type="arabicPeriod"/>
            </a:pPr>
            <a:r>
              <a:rPr lang="en-GB" dirty="0" smtClean="0"/>
              <a:t>For small doses drugs, it is not practical to achieve a uniform blend from the API and the coarser diluent. Therefore, granulation is most suitable.</a:t>
            </a:r>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12</a:t>
            </a:fld>
            <a:endParaRPr lang="en-US"/>
          </a:p>
        </p:txBody>
      </p:sp>
    </p:spTree>
    <p:extLst>
      <p:ext uri="{BB962C8B-B14F-4D97-AF65-F5344CB8AC3E}">
        <p14:creationId xmlns:p14="http://schemas.microsoft.com/office/powerpoint/2010/main" val="29933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484"/>
            <a:ext cx="10515600" cy="1690688"/>
          </a:xfrm>
        </p:spPr>
        <p:txBody>
          <a:bodyPr>
            <a:normAutofit/>
          </a:bodyPr>
          <a:lstStyle/>
          <a:p>
            <a:r>
              <a:rPr lang="en-GB" b="1" dirty="0"/>
              <a:t>Limitations of direct </a:t>
            </a:r>
            <a:r>
              <a:rPr lang="en-GB" b="1" dirty="0" smtClean="0"/>
              <a:t>compression</a:t>
            </a:r>
            <a:r>
              <a:rPr lang="en-GB" dirty="0" smtClean="0"/>
              <a:t/>
            </a:r>
            <a:br>
              <a:rPr lang="en-GB" dirty="0" smtClean="0"/>
            </a:br>
            <a:r>
              <a:rPr lang="en-GB" sz="3100" b="1" i="1" dirty="0"/>
              <a:t>(continued)</a:t>
            </a:r>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GB" dirty="0"/>
              <a:t>Difference in particle size and bulk properties might lead to non uniformity in content,  particularly, for low doses drugs </a:t>
            </a:r>
          </a:p>
          <a:p>
            <a:pPr marL="514350" indent="-514350">
              <a:buFont typeface="+mj-lt"/>
              <a:buAutoNum type="arabicPeriod" startAt="5"/>
            </a:pPr>
            <a:r>
              <a:rPr lang="en-GB" dirty="0"/>
              <a:t>Interaction with diluent as for interaction between amine compounds and spry dried lactose</a:t>
            </a:r>
          </a:p>
          <a:p>
            <a:pPr marL="514350" indent="-514350">
              <a:buFont typeface="+mj-lt"/>
              <a:buAutoNum type="arabicPeriod" startAt="5"/>
            </a:pPr>
            <a:r>
              <a:rPr lang="en-GB" dirty="0"/>
              <a:t>The dry conditions might build up a static charge which might negatively affect the mixing state. </a:t>
            </a:r>
          </a:p>
          <a:p>
            <a:pPr marL="514350" indent="-514350">
              <a:buFont typeface="+mj-lt"/>
              <a:buAutoNum type="arabicPeriod" startAt="5"/>
            </a:pPr>
            <a:r>
              <a:rPr lang="en-GB" dirty="0"/>
              <a:t>It is suitable for only large doses drugs; however, the compressible drugs are limited</a:t>
            </a:r>
          </a:p>
          <a:p>
            <a:endParaRPr lang="en-GB"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13</a:t>
            </a:fld>
            <a:endParaRPr lang="en-US"/>
          </a:p>
        </p:txBody>
      </p:sp>
    </p:spTree>
    <p:extLst>
      <p:ext uri="{BB962C8B-B14F-4D97-AF65-F5344CB8AC3E}">
        <p14:creationId xmlns:p14="http://schemas.microsoft.com/office/powerpoint/2010/main" val="88795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General procedure for direct compression</a:t>
            </a:r>
            <a:endParaRPr lang="en-GB" b="1" dirty="0"/>
          </a:p>
        </p:txBody>
      </p:sp>
      <p:sp>
        <p:nvSpPr>
          <p:cNvPr id="3" name="Content Placeholder 2"/>
          <p:cNvSpPr>
            <a:spLocks noGrp="1"/>
          </p:cNvSpPr>
          <p:nvPr>
            <p:ph idx="1"/>
          </p:nvPr>
        </p:nvSpPr>
        <p:spPr/>
        <p:txBody>
          <a:bodyPr/>
          <a:lstStyle/>
          <a:p>
            <a:r>
              <a:rPr lang="en-GB" dirty="0" smtClean="0"/>
              <a:t>Blending of all ingredients</a:t>
            </a:r>
          </a:p>
          <a:p>
            <a:r>
              <a:rPr lang="en-GB" dirty="0" smtClean="0"/>
              <a:t>Sieving through X mesh size</a:t>
            </a:r>
          </a:p>
          <a:p>
            <a:r>
              <a:rPr lang="en-GB" dirty="0" smtClean="0"/>
              <a:t>Compression via tableting machine</a:t>
            </a:r>
          </a:p>
          <a:p>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14</a:t>
            </a:fld>
            <a:endParaRPr lang="en-US"/>
          </a:p>
        </p:txBody>
      </p:sp>
    </p:spTree>
    <p:extLst>
      <p:ext uri="{BB962C8B-B14F-4D97-AF65-F5344CB8AC3E}">
        <p14:creationId xmlns:p14="http://schemas.microsoft.com/office/powerpoint/2010/main" val="822884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Single Punch Tablet </a:t>
            </a:r>
            <a:r>
              <a:rPr lang="en-GB" b="1" dirty="0" smtClean="0"/>
              <a:t>Machines</a:t>
            </a:r>
            <a:endParaRPr lang="en-GB" dirty="0"/>
          </a:p>
        </p:txBody>
      </p:sp>
      <p:sp>
        <p:nvSpPr>
          <p:cNvPr id="3" name="Content Placeholder 2"/>
          <p:cNvSpPr>
            <a:spLocks noGrp="1"/>
          </p:cNvSpPr>
          <p:nvPr>
            <p:ph sz="half" idx="1"/>
          </p:nvPr>
        </p:nvSpPr>
        <p:spPr/>
        <p:txBody>
          <a:bodyPr>
            <a:normAutofit/>
          </a:bodyPr>
          <a:lstStyle/>
          <a:p>
            <a:r>
              <a:rPr lang="en-GB" dirty="0" smtClean="0"/>
              <a:t>Consist of hopper which deliver the powder blend into the die</a:t>
            </a:r>
          </a:p>
          <a:p>
            <a:r>
              <a:rPr lang="en-GB" dirty="0" smtClean="0"/>
              <a:t>The die which gives the size and shape of the tablet</a:t>
            </a:r>
          </a:p>
          <a:p>
            <a:r>
              <a:rPr lang="en-GB" dirty="0" smtClean="0"/>
              <a:t>The upper </a:t>
            </a:r>
            <a:r>
              <a:rPr lang="en-GB" dirty="0" smtClean="0"/>
              <a:t>punch </a:t>
            </a:r>
            <a:r>
              <a:rPr lang="en-GB" dirty="0" smtClean="0"/>
              <a:t>and lower </a:t>
            </a:r>
            <a:r>
              <a:rPr lang="en-GB" dirty="0" smtClean="0"/>
              <a:t>punch </a:t>
            </a:r>
            <a:r>
              <a:rPr lang="en-GB" dirty="0" smtClean="0"/>
              <a:t>are moving to fill the die and eject the tablet</a:t>
            </a:r>
          </a:p>
        </p:txBody>
      </p:sp>
      <p:pic>
        <p:nvPicPr>
          <p:cNvPr id="1026" name="Picture 2" descr="http://chinapharm-equipment.com/P/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77000" y="1417638"/>
            <a:ext cx="3962400" cy="521176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935453" y="2507457"/>
            <a:ext cx="838200" cy="3349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8991600" y="3581400"/>
            <a:ext cx="838200" cy="4111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4"/>
          <a:stretch>
            <a:fillRect/>
          </a:stretch>
        </p:blipFill>
        <p:spPr>
          <a:xfrm>
            <a:off x="6629400" y="3191344"/>
            <a:ext cx="914400" cy="390057"/>
          </a:xfrm>
          <a:prstGeom prst="rect">
            <a:avLst/>
          </a:prstGeom>
        </p:spPr>
      </p:pic>
      <p:pic>
        <p:nvPicPr>
          <p:cNvPr id="9" name="Picture 8"/>
          <p:cNvPicPr>
            <a:picLocks noChangeAspect="1"/>
          </p:cNvPicPr>
          <p:nvPr/>
        </p:nvPicPr>
        <p:blipFill>
          <a:blip r:embed="rId4"/>
          <a:stretch>
            <a:fillRect/>
          </a:stretch>
        </p:blipFill>
        <p:spPr>
          <a:xfrm>
            <a:off x="6625389" y="2717133"/>
            <a:ext cx="914400" cy="390057"/>
          </a:xfrm>
          <a:prstGeom prst="rect">
            <a:avLst/>
          </a:prstGeom>
        </p:spPr>
      </p:pic>
      <p:sp>
        <p:nvSpPr>
          <p:cNvPr id="8" name="Footer Placeholder 7"/>
          <p:cNvSpPr>
            <a:spLocks noGrp="1"/>
          </p:cNvSpPr>
          <p:nvPr>
            <p:ph type="ftr" sz="quarter" idx="11"/>
          </p:nvPr>
        </p:nvSpPr>
        <p:spPr/>
        <p:txBody>
          <a:bodyPr/>
          <a:lstStyle/>
          <a:p>
            <a:r>
              <a:rPr lang="en-GB" smtClean="0"/>
              <a:t>find study materials on link:  :  goo.gl/KBOm0R</a:t>
            </a:r>
            <a:endParaRPr lang="en-US"/>
          </a:p>
        </p:txBody>
      </p:sp>
      <p:sp>
        <p:nvSpPr>
          <p:cNvPr id="10" name="Slide Number Placeholder 9"/>
          <p:cNvSpPr>
            <a:spLocks noGrp="1"/>
          </p:cNvSpPr>
          <p:nvPr>
            <p:ph type="sldNum" sz="quarter" idx="12"/>
          </p:nvPr>
        </p:nvSpPr>
        <p:spPr/>
        <p:txBody>
          <a:bodyPr/>
          <a:lstStyle/>
          <a:p>
            <a:fld id="{FD2D3368-14AD-47B9-8020-C7B7B5BAF57C}" type="slidenum">
              <a:rPr lang="en-US" smtClean="0"/>
              <a:t>15</a:t>
            </a:fld>
            <a:endParaRPr lang="en-US"/>
          </a:p>
        </p:txBody>
      </p:sp>
    </p:spTree>
    <p:extLst>
      <p:ext uri="{BB962C8B-B14F-4D97-AF65-F5344CB8AC3E}">
        <p14:creationId xmlns:p14="http://schemas.microsoft.com/office/powerpoint/2010/main" val="941922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Direct compression </a:t>
            </a:r>
            <a:endParaRPr lang="en-GB" b="1" dirty="0"/>
          </a:p>
        </p:txBody>
      </p:sp>
      <p:sp>
        <p:nvSpPr>
          <p:cNvPr id="3" name="Content Placeholder 2"/>
          <p:cNvSpPr>
            <a:spLocks noGrp="1"/>
          </p:cNvSpPr>
          <p:nvPr>
            <p:ph idx="1"/>
          </p:nvPr>
        </p:nvSpPr>
        <p:spPr/>
        <p:txBody>
          <a:bodyPr>
            <a:normAutofit fontScale="77500" lnSpcReduction="20000"/>
          </a:bodyPr>
          <a:lstStyle/>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Metronidazole 200 mg</a:t>
            </a:r>
          </a:p>
          <a:p>
            <a:pPr indent="457200">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Lactose 100 mg </a:t>
            </a:r>
          </a:p>
          <a:p>
            <a:pPr indent="457200">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Mg. Stearate 1%</a:t>
            </a:r>
          </a:p>
          <a:p>
            <a:pPr indent="457200">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Prep. 10 tablets</a:t>
            </a:r>
          </a:p>
          <a:p>
            <a:pPr lvl="0">
              <a:lnSpc>
                <a:spcPct val="107000"/>
              </a:lnSpc>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Weigh the required amount of metronidazole and lactose to prepare 12 tablets and mix them geometrically.  Avoid grinding (why??).</a:t>
            </a:r>
          </a:p>
          <a:p>
            <a:pPr lvl="0">
              <a:lnSpc>
                <a:spcPct val="107000"/>
              </a:lnSpc>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Pass through </a:t>
            </a:r>
            <a:r>
              <a:rPr lang="en-GB" dirty="0" smtClean="0">
                <a:latin typeface="Calibri" panose="020F0502020204030204" pitchFamily="34" charset="0"/>
                <a:ea typeface="Calibri" panose="020F0502020204030204" pitchFamily="34" charset="0"/>
                <a:cs typeface="Arial" panose="020B0604020202020204" pitchFamily="34" charset="0"/>
              </a:rPr>
              <a:t>30 </a:t>
            </a:r>
            <a:r>
              <a:rPr lang="en-GB" dirty="0">
                <a:latin typeface="Calibri" panose="020F0502020204030204" pitchFamily="34" charset="0"/>
                <a:ea typeface="Calibri" panose="020F0502020204030204" pitchFamily="34" charset="0"/>
                <a:cs typeface="Arial" panose="020B0604020202020204" pitchFamily="34" charset="0"/>
              </a:rPr>
              <a:t>mesh size sieve. (Why?)</a:t>
            </a:r>
          </a:p>
          <a:p>
            <a:pPr lvl="0">
              <a:lnSpc>
                <a:spcPct val="107000"/>
              </a:lnSpc>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Add the required amount of lubricant and mix for not more than 5 minutes. (Mixing time is critical should not exceed 5 min. (explain).</a:t>
            </a:r>
          </a:p>
          <a:p>
            <a:pPr>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Compress directly with tableting machine</a:t>
            </a:r>
            <a:r>
              <a:rPr lang="en-GB" dirty="0" smtClean="0">
                <a:latin typeface="Calibri" panose="020F0502020204030204" pitchFamily="34" charset="0"/>
                <a:ea typeface="Calibri" panose="020F0502020204030204" pitchFamily="34" charset="0"/>
                <a:cs typeface="Arial" panose="020B0604020202020204" pitchFamily="34" charset="0"/>
              </a:rPr>
              <a:t>.</a:t>
            </a:r>
            <a:endParaRPr lang="en-GB" dirty="0">
              <a:latin typeface="Calibri" panose="020F0502020204030204" pitchFamily="34" charset="0"/>
              <a:ea typeface="Calibri" panose="020F050202020403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find study materials on link:  :  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16</a:t>
            </a:fld>
            <a:endParaRPr lang="en-US"/>
          </a:p>
        </p:txBody>
      </p:sp>
      <p:sp>
        <p:nvSpPr>
          <p:cNvPr id="6" name="Rectangle 5"/>
          <p:cNvSpPr/>
          <p:nvPr/>
        </p:nvSpPr>
        <p:spPr>
          <a:xfrm>
            <a:off x="3510197" y="1103108"/>
            <a:ext cx="4572000" cy="355803"/>
          </a:xfrm>
          <a:prstGeom prst="rect">
            <a:avLst/>
          </a:prstGeom>
        </p:spPr>
        <p:txBody>
          <a:bodyPr>
            <a:spAutoFit/>
          </a:bodyPr>
          <a:lstStyle/>
          <a:p>
            <a:pPr>
              <a:lnSpc>
                <a:spcPct val="107000"/>
              </a:lnSpc>
              <a:spcAft>
                <a:spcPts val="800"/>
              </a:spcAft>
            </a:pPr>
            <a:endParaRPr lang="en-GB"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4756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a:t>
            </a:r>
            <a:r>
              <a:rPr lang="en-GB" b="1" dirty="0" smtClean="0"/>
              <a:t>ntroduction</a:t>
            </a:r>
            <a:endParaRPr lang="en-US" b="1" dirty="0"/>
          </a:p>
        </p:txBody>
      </p:sp>
      <p:sp>
        <p:nvSpPr>
          <p:cNvPr id="3" name="Content Placeholder 2"/>
          <p:cNvSpPr>
            <a:spLocks noGrp="1"/>
          </p:cNvSpPr>
          <p:nvPr>
            <p:ph idx="1"/>
          </p:nvPr>
        </p:nvSpPr>
        <p:spPr/>
        <p:txBody>
          <a:bodyPr>
            <a:normAutofit/>
          </a:bodyPr>
          <a:lstStyle/>
          <a:p>
            <a:r>
              <a:rPr lang="en-US" dirty="0"/>
              <a:t>Tablet is </a:t>
            </a:r>
            <a:r>
              <a:rPr lang="en-US" dirty="0" smtClean="0"/>
              <a:t>a </a:t>
            </a:r>
            <a:r>
              <a:rPr lang="en-US" i="1" dirty="0" smtClean="0"/>
              <a:t>unit solid dosage</a:t>
            </a:r>
            <a:r>
              <a:rPr lang="en-US" dirty="0" smtClean="0"/>
              <a:t> which </a:t>
            </a:r>
            <a:r>
              <a:rPr lang="en-US" dirty="0"/>
              <a:t>is usually prepared with the aid of suitable pharmaceutical </a:t>
            </a:r>
            <a:r>
              <a:rPr lang="en-US" dirty="0" smtClean="0"/>
              <a:t>excipients and it contains a single usual dose. </a:t>
            </a:r>
          </a:p>
        </p:txBody>
      </p:sp>
      <p:cxnSp>
        <p:nvCxnSpPr>
          <p:cNvPr id="5" name="Straight Connector 4"/>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3074" name="Picture 2" descr="http://www.medlivepharma.com/images/tab-insi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2336" y="137318"/>
            <a:ext cx="2743200" cy="124301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GB" smtClean="0"/>
              <a:t>find study materials on link:  :  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2</a:t>
            </a:fld>
            <a:endParaRPr lang="en-US"/>
          </a:p>
        </p:txBody>
      </p:sp>
    </p:spTree>
    <p:extLst>
      <p:ext uri="{BB962C8B-B14F-4D97-AF65-F5344CB8AC3E}">
        <p14:creationId xmlns:p14="http://schemas.microsoft.com/office/powerpoint/2010/main" val="990259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The Route </a:t>
            </a:r>
            <a:r>
              <a:rPr lang="en-US" dirty="0"/>
              <a:t>of administration of </a:t>
            </a:r>
            <a:r>
              <a:rPr lang="en-US" dirty="0" smtClean="0"/>
              <a:t>tablets</a:t>
            </a:r>
            <a:r>
              <a:rPr lang="en-US" dirty="0"/>
              <a:t>:</a:t>
            </a:r>
          </a:p>
          <a:p>
            <a:pPr lvl="1">
              <a:buFont typeface="Wingdings" panose="05000000000000000000" pitchFamily="2" charset="2"/>
              <a:buChar char="Ø"/>
            </a:pPr>
            <a:r>
              <a:rPr lang="en-US" dirty="0" smtClean="0"/>
              <a:t>The most common one is  (????)</a:t>
            </a:r>
            <a:endParaRPr lang="en-US" dirty="0"/>
          </a:p>
          <a:p>
            <a:pPr lvl="1">
              <a:buFont typeface="Wingdings" panose="05000000000000000000" pitchFamily="2" charset="2"/>
              <a:buChar char="Ø"/>
            </a:pPr>
            <a:r>
              <a:rPr lang="en-US" dirty="0"/>
              <a:t> </a:t>
            </a:r>
          </a:p>
          <a:p>
            <a:pPr lvl="1">
              <a:buFont typeface="Wingdings" panose="05000000000000000000" pitchFamily="2" charset="2"/>
              <a:buChar char="Ø"/>
            </a:pPr>
            <a:r>
              <a:rPr lang="en-US" dirty="0"/>
              <a:t> </a:t>
            </a:r>
          </a:p>
          <a:p>
            <a:pPr lvl="1">
              <a:buFont typeface="Wingdings" panose="05000000000000000000" pitchFamily="2" charset="2"/>
              <a:buChar char="Ø"/>
            </a:pPr>
            <a:r>
              <a:rPr lang="en-US" dirty="0"/>
              <a:t> </a:t>
            </a:r>
          </a:p>
        </p:txBody>
      </p:sp>
      <p:cxnSp>
        <p:nvCxnSpPr>
          <p:cNvPr id="5" name="Straight Connector 4"/>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6" name="Footer Placeholder 5"/>
          <p:cNvSpPr>
            <a:spLocks noGrp="1"/>
          </p:cNvSpPr>
          <p:nvPr>
            <p:ph type="ftr" sz="quarter" idx="11"/>
          </p:nvPr>
        </p:nvSpPr>
        <p:spPr>
          <a:xfrm>
            <a:off x="4648200" y="6356351"/>
            <a:ext cx="3200400" cy="365125"/>
          </a:xfrm>
        </p:spPr>
        <p:txBody>
          <a:bodyPr/>
          <a:lstStyle/>
          <a:p>
            <a:r>
              <a:rPr lang="en-GB" dirty="0" smtClean="0"/>
              <a:t>find study materials on link:  :  goo.gl/KBOm0R</a:t>
            </a:r>
            <a:endParaRPr lang="en-US" dirty="0"/>
          </a:p>
        </p:txBody>
      </p:sp>
      <p:sp>
        <p:nvSpPr>
          <p:cNvPr id="7" name="Slide Number Placeholder 6"/>
          <p:cNvSpPr>
            <a:spLocks noGrp="1"/>
          </p:cNvSpPr>
          <p:nvPr>
            <p:ph type="sldNum" sz="quarter" idx="12"/>
          </p:nvPr>
        </p:nvSpPr>
        <p:spPr/>
        <p:txBody>
          <a:bodyPr/>
          <a:lstStyle/>
          <a:p>
            <a:fld id="{FD2D3368-14AD-47B9-8020-C7B7B5BAF57C}" type="slidenum">
              <a:rPr lang="en-US" smtClean="0"/>
              <a:t>3</a:t>
            </a:fld>
            <a:endParaRPr lang="en-US"/>
          </a:p>
        </p:txBody>
      </p:sp>
    </p:spTree>
    <p:extLst>
      <p:ext uri="{BB962C8B-B14F-4D97-AF65-F5344CB8AC3E}">
        <p14:creationId xmlns:p14="http://schemas.microsoft.com/office/powerpoint/2010/main" val="2873309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20000" cy="1143000"/>
          </a:xfrm>
        </p:spPr>
        <p:txBody>
          <a:bodyPr>
            <a:normAutofit fontScale="90000"/>
          </a:bodyPr>
          <a:lstStyle/>
          <a:p>
            <a:r>
              <a:rPr lang="en-GB" b="1" dirty="0" smtClean="0"/>
              <a:t>More than 50% of formulations are tablets. Why?????</a:t>
            </a:r>
            <a:endParaRPr lang="en-GB" b="1" dirty="0"/>
          </a:p>
        </p:txBody>
      </p:sp>
      <p:sp>
        <p:nvSpPr>
          <p:cNvPr id="3" name="Content Placeholder 2"/>
          <p:cNvSpPr>
            <a:spLocks noGrp="1"/>
          </p:cNvSpPr>
          <p:nvPr>
            <p:ph idx="1"/>
          </p:nvPr>
        </p:nvSpPr>
        <p:spPr/>
        <p:txBody>
          <a:bodyPr>
            <a:normAutofit/>
          </a:bodyPr>
          <a:lstStyle/>
          <a:p>
            <a:r>
              <a:rPr lang="en-US" altLang="en-US" dirty="0" smtClean="0"/>
              <a:t>Patient acceptability due to:</a:t>
            </a:r>
          </a:p>
          <a:p>
            <a:pPr lvl="1">
              <a:buFont typeface="Wingdings" panose="05000000000000000000" pitchFamily="2" charset="2"/>
              <a:buChar char="Ø"/>
            </a:pPr>
            <a:r>
              <a:rPr lang="en-US" altLang="en-US" dirty="0" smtClean="0"/>
              <a:t> ( Portability, Hard to tamper with tablets, Easy to swallow, especially if coated.)</a:t>
            </a:r>
          </a:p>
          <a:p>
            <a:r>
              <a:rPr lang="en-US" altLang="en-US" dirty="0" smtClean="0"/>
              <a:t>Relatively easy to manufacture and package</a:t>
            </a:r>
          </a:p>
          <a:p>
            <a:r>
              <a:rPr lang="en-US" altLang="en-US" dirty="0" smtClean="0"/>
              <a:t>Provide accurate dosing</a:t>
            </a:r>
          </a:p>
          <a:p>
            <a:r>
              <a:rPr lang="en-US" altLang="en-US" dirty="0" smtClean="0"/>
              <a:t>Increased stability of the drug when compared to liquid dosage forms.</a:t>
            </a:r>
          </a:p>
          <a:p>
            <a:r>
              <a:rPr lang="en-US" altLang="en-US" dirty="0" smtClean="0"/>
              <a:t>Product identification is easy especially with use of imprints.</a:t>
            </a:r>
          </a:p>
          <a:p>
            <a:r>
              <a:rPr lang="en-US" altLang="en-US" dirty="0" smtClean="0"/>
              <a:t>Can be enteric coated or designed for delayed release.</a:t>
            </a:r>
          </a:p>
        </p:txBody>
      </p:sp>
      <p:cxnSp>
        <p:nvCxnSpPr>
          <p:cNvPr id="6" name="Straight Connector 5"/>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7" name="Picture 4" descr="http://advancedcardioservices.com/wp-content/uploads/2015/07/b2ap3_thumbnail_coumadin-table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0221" y="402432"/>
            <a:ext cx="2201779" cy="1219200"/>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7"/>
          <p:cNvSpPr>
            <a:spLocks noGrp="1"/>
          </p:cNvSpPr>
          <p:nvPr>
            <p:ph type="ftr" sz="quarter" idx="11"/>
          </p:nvPr>
        </p:nvSpPr>
        <p:spPr/>
        <p:txBody>
          <a:bodyPr/>
          <a:lstStyle/>
          <a:p>
            <a:r>
              <a:rPr lang="en-GB" smtClean="0"/>
              <a:t>find study materials on link:  :  goo.gl/KBOm0R</a:t>
            </a:r>
            <a:endParaRPr lang="en-US"/>
          </a:p>
        </p:txBody>
      </p:sp>
      <p:sp>
        <p:nvSpPr>
          <p:cNvPr id="9" name="Slide Number Placeholder 8"/>
          <p:cNvSpPr>
            <a:spLocks noGrp="1"/>
          </p:cNvSpPr>
          <p:nvPr>
            <p:ph type="sldNum" sz="quarter" idx="12"/>
          </p:nvPr>
        </p:nvSpPr>
        <p:spPr/>
        <p:txBody>
          <a:bodyPr/>
          <a:lstStyle/>
          <a:p>
            <a:fld id="{FD2D3368-14AD-47B9-8020-C7B7B5BAF57C}" type="slidenum">
              <a:rPr lang="en-US" smtClean="0"/>
              <a:t>4</a:t>
            </a:fld>
            <a:endParaRPr lang="en-US"/>
          </a:p>
        </p:txBody>
      </p:sp>
    </p:spTree>
    <p:extLst>
      <p:ext uri="{BB962C8B-B14F-4D97-AF65-F5344CB8AC3E}">
        <p14:creationId xmlns:p14="http://schemas.microsoft.com/office/powerpoint/2010/main" val="316336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Disadvantage (are few)</a:t>
            </a:r>
            <a:endParaRPr lang="en-GB" b="1" dirty="0"/>
          </a:p>
        </p:txBody>
      </p:sp>
      <p:sp>
        <p:nvSpPr>
          <p:cNvPr id="3" name="Content Placeholder 2"/>
          <p:cNvSpPr>
            <a:spLocks noGrp="1"/>
          </p:cNvSpPr>
          <p:nvPr>
            <p:ph idx="1"/>
          </p:nvPr>
        </p:nvSpPr>
        <p:spPr/>
        <p:txBody>
          <a:bodyPr>
            <a:normAutofit/>
          </a:bodyPr>
          <a:lstStyle/>
          <a:p>
            <a:pPr eaLnBrk="0" fontAlgn="base" hangingPunct="0">
              <a:spcBef>
                <a:spcPct val="0"/>
              </a:spcBef>
              <a:spcAft>
                <a:spcPct val="0"/>
              </a:spcAft>
              <a:buFontTx/>
              <a:buChar char="•"/>
              <a:tabLst>
                <a:tab pos="914400" algn="l"/>
              </a:tabLst>
            </a:pPr>
            <a:r>
              <a:rPr lang="en-US" altLang="en-US" dirty="0">
                <a:latin typeface="Arial" panose="020B0604020202020204" pitchFamily="34" charset="0"/>
              </a:rPr>
              <a:t>Formulation difficulties, if drug resist compression.</a:t>
            </a:r>
          </a:p>
          <a:p>
            <a:pPr eaLnBrk="0" fontAlgn="base" hangingPunct="0">
              <a:spcBef>
                <a:spcPct val="0"/>
              </a:spcBef>
              <a:spcAft>
                <a:spcPct val="0"/>
              </a:spcAft>
              <a:buFontTx/>
              <a:buChar char="•"/>
              <a:tabLst>
                <a:tab pos="914400" algn="l"/>
              </a:tabLst>
            </a:pPr>
            <a:r>
              <a:rPr lang="en-US" altLang="en-US" dirty="0">
                <a:latin typeface="Arial" panose="020B0604020202020204" pitchFamily="34" charset="0"/>
              </a:rPr>
              <a:t>Some drugs have poor wetting or poor water solubility or poor dissolution which might affect the drug’s </a:t>
            </a:r>
            <a:r>
              <a:rPr lang="en-US" altLang="en-US" dirty="0" smtClean="0">
                <a:latin typeface="Arial" panose="020B0604020202020204" pitchFamily="34" charset="0"/>
              </a:rPr>
              <a:t>bioavailability.</a:t>
            </a:r>
          </a:p>
          <a:p>
            <a:pPr lvl="1" eaLnBrk="0" fontAlgn="base" hangingPunct="0">
              <a:spcBef>
                <a:spcPct val="0"/>
              </a:spcBef>
              <a:spcAft>
                <a:spcPct val="0"/>
              </a:spcAft>
              <a:buFontTx/>
              <a:buChar char="•"/>
              <a:tabLst>
                <a:tab pos="914400" algn="l"/>
              </a:tabLst>
            </a:pPr>
            <a:r>
              <a:rPr lang="en-US" altLang="en-US" dirty="0" smtClean="0">
                <a:latin typeface="Arial" panose="020B0604020202020204" pitchFamily="34" charset="0"/>
              </a:rPr>
              <a:t>Q/Suggest an alternative dosage form??</a:t>
            </a:r>
            <a:endParaRPr lang="en-US" altLang="en-US" dirty="0">
              <a:latin typeface="Arial" panose="020B0604020202020204" pitchFamily="34" charset="0"/>
            </a:endParaRPr>
          </a:p>
          <a:p>
            <a:pPr eaLnBrk="0" fontAlgn="base" hangingPunct="0">
              <a:spcBef>
                <a:spcPct val="0"/>
              </a:spcBef>
              <a:spcAft>
                <a:spcPct val="0"/>
              </a:spcAft>
              <a:buFontTx/>
              <a:buChar char="•"/>
              <a:tabLst>
                <a:tab pos="914400" algn="l"/>
              </a:tabLst>
            </a:pPr>
            <a:r>
              <a:rPr lang="en-US" altLang="en-US" dirty="0">
                <a:latin typeface="Arial" panose="020B0604020202020204" pitchFamily="34" charset="0"/>
              </a:rPr>
              <a:t>Bitter taste of the drug might require coating</a:t>
            </a:r>
            <a:r>
              <a:rPr lang="en-US" altLang="en-US" dirty="0" smtClean="0">
                <a:latin typeface="Arial" panose="020B0604020202020204" pitchFamily="34" charset="0"/>
              </a:rPr>
              <a:t>.</a:t>
            </a:r>
          </a:p>
          <a:p>
            <a:pPr eaLnBrk="0" fontAlgn="base" hangingPunct="0">
              <a:spcBef>
                <a:spcPct val="0"/>
              </a:spcBef>
              <a:spcAft>
                <a:spcPct val="0"/>
              </a:spcAft>
              <a:buFontTx/>
              <a:buChar char="•"/>
              <a:tabLst>
                <a:tab pos="914400" algn="l"/>
              </a:tabLst>
            </a:pPr>
            <a:r>
              <a:rPr lang="en-US" altLang="en-US" dirty="0" smtClean="0">
                <a:latin typeface="Arial" panose="020B0604020202020204" pitchFamily="34" charset="0"/>
              </a:rPr>
              <a:t>Not suitable for liquid drugs.</a:t>
            </a:r>
            <a:endParaRPr lang="en-US" altLang="en-US" dirty="0">
              <a:latin typeface="Arial" panose="020B0604020202020204" pitchFamily="34" charset="0"/>
            </a:endParaRPr>
          </a:p>
          <a:p>
            <a:endParaRPr lang="en-GB"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5</a:t>
            </a:fld>
            <a:endParaRPr lang="en-US"/>
          </a:p>
        </p:txBody>
      </p:sp>
    </p:spTree>
    <p:extLst>
      <p:ext uri="{BB962C8B-B14F-4D97-AF65-F5344CB8AC3E}">
        <p14:creationId xmlns:p14="http://schemas.microsoft.com/office/powerpoint/2010/main" val="353119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Tablet Excipients </a:t>
            </a:r>
            <a:r>
              <a:rPr lang="en-US" b="1" dirty="0" smtClean="0"/>
              <a:t>:</a:t>
            </a:r>
            <a:endParaRPr lang="en-GB" dirty="0"/>
          </a:p>
        </p:txBody>
      </p:sp>
      <p:sp>
        <p:nvSpPr>
          <p:cNvPr id="3" name="Content Placeholder 2"/>
          <p:cNvSpPr>
            <a:spLocks noGrp="1"/>
          </p:cNvSpPr>
          <p:nvPr>
            <p:ph idx="1"/>
          </p:nvPr>
        </p:nvSpPr>
        <p:spPr/>
        <p:txBody>
          <a:bodyPr>
            <a:normAutofit fontScale="40000" lnSpcReduction="20000"/>
          </a:bodyPr>
          <a:lstStyle/>
          <a:p>
            <a:r>
              <a:rPr lang="en-GB" sz="6000" dirty="0"/>
              <a:t> What They are</a:t>
            </a:r>
            <a:r>
              <a:rPr lang="en-GB" sz="6000" dirty="0" smtClean="0"/>
              <a:t>?????</a:t>
            </a:r>
          </a:p>
          <a:p>
            <a:r>
              <a:rPr lang="en-US" altLang="en-US" sz="6000" dirty="0" smtClean="0"/>
              <a:t>Excipients</a:t>
            </a:r>
            <a:r>
              <a:rPr lang="en-US" altLang="en-US" sz="6000" dirty="0" smtClean="0">
                <a:sym typeface="Wingdings" panose="05000000000000000000" pitchFamily="2" charset="2"/>
              </a:rPr>
              <a:t></a:t>
            </a:r>
            <a:r>
              <a:rPr lang="en-US" altLang="en-US" sz="6000" dirty="0" smtClean="0"/>
              <a:t> </a:t>
            </a:r>
            <a:r>
              <a:rPr lang="en-US" altLang="en-US" sz="6000" dirty="0"/>
              <a:t>improve the physical properties of the tablet. </a:t>
            </a:r>
            <a:endParaRPr lang="en-GB" sz="6000" dirty="0"/>
          </a:p>
          <a:p>
            <a:r>
              <a:rPr lang="en-GB" sz="6000" dirty="0"/>
              <a:t>Excipients </a:t>
            </a:r>
            <a:r>
              <a:rPr lang="en-GB" sz="6000" dirty="0" smtClean="0"/>
              <a:t>includes:</a:t>
            </a:r>
          </a:p>
          <a:p>
            <a:r>
              <a:rPr lang="en-GB" sz="6000" b="1" dirty="0" smtClean="0"/>
              <a:t>1)Fillers</a:t>
            </a:r>
            <a:r>
              <a:rPr lang="en-GB" sz="6000" dirty="0" smtClean="0"/>
              <a:t> </a:t>
            </a:r>
            <a:r>
              <a:rPr lang="en-GB" sz="6000" dirty="0"/>
              <a:t>(diluents</a:t>
            </a:r>
            <a:r>
              <a:rPr lang="en-GB" sz="6000" dirty="0" smtClean="0"/>
              <a:t>)</a:t>
            </a:r>
            <a:r>
              <a:rPr lang="en-US" sz="6000" dirty="0"/>
              <a:t> </a:t>
            </a:r>
            <a:r>
              <a:rPr lang="en-US" sz="6000" dirty="0" smtClean="0">
                <a:sym typeface="Wingdings" panose="05000000000000000000" pitchFamily="2" charset="2"/>
              </a:rPr>
              <a:t></a:t>
            </a:r>
            <a:r>
              <a:rPr lang="en-US" sz="6000" dirty="0" smtClean="0"/>
              <a:t> </a:t>
            </a:r>
            <a:r>
              <a:rPr lang="en-US" sz="6000" dirty="0"/>
              <a:t>used to increase the bulk of the tablet . it is generally not </a:t>
            </a:r>
            <a:r>
              <a:rPr lang="en-US" sz="6000" dirty="0" smtClean="0"/>
              <a:t>feasible </a:t>
            </a:r>
            <a:r>
              <a:rPr lang="en-US" sz="6000" dirty="0"/>
              <a:t>to make tablets with a weight of </a:t>
            </a:r>
            <a:r>
              <a:rPr lang="en-US" sz="6000" dirty="0" smtClean="0"/>
              <a:t>less </a:t>
            </a:r>
            <a:r>
              <a:rPr lang="en-US" sz="6000" dirty="0"/>
              <a:t>than about 70 mg. It is essential that fillers be inert and stable </a:t>
            </a:r>
            <a:r>
              <a:rPr lang="en-US" sz="6000" dirty="0" smtClean="0"/>
              <a:t>.</a:t>
            </a:r>
          </a:p>
          <a:p>
            <a:pPr lvl="2"/>
            <a:r>
              <a:rPr lang="en-US" sz="6000" dirty="0" smtClean="0"/>
              <a:t>A </a:t>
            </a:r>
            <a:r>
              <a:rPr lang="en-US" sz="6000" dirty="0"/>
              <a:t>- Soluble :   lactose , sucrose , mannitol , sorbitol </a:t>
            </a:r>
            <a:r>
              <a:rPr lang="en-US" sz="6000" dirty="0" smtClean="0"/>
              <a:t>.</a:t>
            </a:r>
            <a:endParaRPr lang="en-GB" sz="6000" dirty="0" smtClean="0"/>
          </a:p>
          <a:p>
            <a:pPr lvl="2"/>
            <a:r>
              <a:rPr lang="en-GB" sz="6000" dirty="0" smtClean="0"/>
              <a:t>B-</a:t>
            </a:r>
            <a:r>
              <a:rPr lang="en-US" sz="6000" dirty="0" smtClean="0"/>
              <a:t> </a:t>
            </a:r>
            <a:r>
              <a:rPr lang="en-US" sz="6000" dirty="0"/>
              <a:t>Insoluble: calcium sulfate , </a:t>
            </a:r>
            <a:r>
              <a:rPr lang="en-US" sz="6000" dirty="0" err="1"/>
              <a:t>dicalcium</a:t>
            </a:r>
            <a:r>
              <a:rPr lang="en-US" sz="6000" dirty="0"/>
              <a:t> phosphate , </a:t>
            </a:r>
            <a:r>
              <a:rPr lang="en-US" sz="6000" dirty="0" err="1" smtClean="0"/>
              <a:t>tricalcium</a:t>
            </a:r>
            <a:r>
              <a:rPr lang="en-US" sz="6000" dirty="0" smtClean="0"/>
              <a:t> </a:t>
            </a:r>
            <a:r>
              <a:rPr lang="en-US" sz="6000" dirty="0"/>
              <a:t>phosphate , starch , calcium carbonate </a:t>
            </a:r>
            <a:endParaRPr lang="en-GB" sz="6000" dirty="0"/>
          </a:p>
          <a:p>
            <a:pPr>
              <a:buFont typeface="Wingdings" panose="05000000000000000000" pitchFamily="2" charset="2"/>
              <a:buChar char="ü"/>
            </a:pPr>
            <a:r>
              <a:rPr lang="en-GB" sz="6000" dirty="0" smtClean="0"/>
              <a:t>Filler must be:</a:t>
            </a:r>
          </a:p>
          <a:p>
            <a:pPr lvl="1">
              <a:buFont typeface="Wingdings" panose="05000000000000000000" pitchFamily="2" charset="2"/>
              <a:buChar char="ü"/>
            </a:pPr>
            <a:r>
              <a:rPr lang="en-GB" sz="6000" dirty="0" smtClean="0"/>
              <a:t>Having </a:t>
            </a:r>
            <a:r>
              <a:rPr lang="en-GB" sz="6000" dirty="0"/>
              <a:t>good </a:t>
            </a:r>
            <a:r>
              <a:rPr lang="en-GB" sz="6000" dirty="0" err="1"/>
              <a:t>flowability</a:t>
            </a:r>
            <a:r>
              <a:rPr lang="en-GB" sz="6000" dirty="0"/>
              <a:t> and compressibility,</a:t>
            </a:r>
          </a:p>
          <a:p>
            <a:pPr lvl="1">
              <a:buFont typeface="Wingdings" panose="05000000000000000000" pitchFamily="2" charset="2"/>
              <a:buChar char="ü"/>
            </a:pPr>
            <a:r>
              <a:rPr lang="en-GB" sz="6000" dirty="0"/>
              <a:t> Inert, cheap, tasteless, able to </a:t>
            </a:r>
            <a:r>
              <a:rPr lang="en-GB" sz="6000" dirty="0" smtClean="0"/>
              <a:t>disintegrate</a:t>
            </a:r>
            <a:endParaRPr lang="en-US" sz="6000" b="1" dirty="0" smtClean="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6</a:t>
            </a:fld>
            <a:endParaRPr lang="en-US"/>
          </a:p>
        </p:txBody>
      </p:sp>
    </p:spTree>
    <p:extLst>
      <p:ext uri="{BB962C8B-B14F-4D97-AF65-F5344CB8AC3E}">
        <p14:creationId xmlns:p14="http://schemas.microsoft.com/office/powerpoint/2010/main" val="422577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a:t>2)Binders :</a:t>
            </a:r>
            <a:r>
              <a:rPr lang="en-US" dirty="0"/>
              <a:t> the substance that glue powders together and cause them to form granules are the binders or adhesives. They are either sugars or   polymeric materials.</a:t>
            </a:r>
            <a:r>
              <a:rPr lang="en-US" b="1" dirty="0"/>
              <a:t> </a:t>
            </a:r>
            <a:r>
              <a:rPr lang="en-US" b="1" u="sng" dirty="0"/>
              <a:t>Examples</a:t>
            </a:r>
            <a:endParaRPr lang="en-GB" dirty="0"/>
          </a:p>
          <a:p>
            <a:pPr lvl="1"/>
            <a:r>
              <a:rPr lang="en-US" dirty="0"/>
              <a:t>Water</a:t>
            </a:r>
          </a:p>
          <a:p>
            <a:pPr lvl="1"/>
            <a:r>
              <a:rPr lang="en-US" dirty="0"/>
              <a:t>  Ethanol , </a:t>
            </a:r>
          </a:p>
          <a:p>
            <a:pPr lvl="1"/>
            <a:r>
              <a:rPr lang="en-US" dirty="0"/>
              <a:t>- Acacia mucilage (10-20%)  and it gives hard ,friable granules ,</a:t>
            </a:r>
            <a:endParaRPr lang="en-GB" dirty="0"/>
          </a:p>
          <a:p>
            <a:pPr lvl="1"/>
            <a:r>
              <a:rPr lang="en-US" dirty="0"/>
              <a:t>-</a:t>
            </a:r>
            <a:r>
              <a:rPr lang="en-US" dirty="0" err="1"/>
              <a:t>Tragacanth</a:t>
            </a:r>
            <a:r>
              <a:rPr lang="en-US" dirty="0"/>
              <a:t> mucilage (10-20%) ,</a:t>
            </a:r>
            <a:endParaRPr lang="en-GB" dirty="0"/>
          </a:p>
          <a:p>
            <a:pPr lvl="1"/>
            <a:r>
              <a:rPr lang="en-US" dirty="0"/>
              <a:t>- Gelatin solutions    (2-10%)   ,  they are strong </a:t>
            </a:r>
            <a:r>
              <a:rPr lang="en-US" dirty="0" err="1"/>
              <a:t>sdhesive</a:t>
            </a:r>
            <a:r>
              <a:rPr lang="en-US" dirty="0"/>
              <a:t> ,use warm.</a:t>
            </a:r>
            <a:endParaRPr lang="en-GB" dirty="0"/>
          </a:p>
          <a:p>
            <a:pPr lvl="1"/>
            <a:r>
              <a:rPr lang="en-US" dirty="0"/>
              <a:t>-Starch mucilage (5-10 %)   ,  one of the best general </a:t>
            </a:r>
            <a:r>
              <a:rPr lang="en-US" dirty="0" err="1"/>
              <a:t>adhesieves</a:t>
            </a:r>
            <a:r>
              <a:rPr lang="en-US" dirty="0"/>
              <a:t> ,use   warm.</a:t>
            </a:r>
            <a:endParaRPr lang="en-GB" dirty="0"/>
          </a:p>
          <a:p>
            <a:pPr lvl="1"/>
            <a:r>
              <a:rPr lang="en-US" dirty="0"/>
              <a:t>Glucose syrup        (25-50%)   ,  strongly adhesive , tablet may soften in high humidity </a:t>
            </a:r>
            <a:endParaRPr lang="en-GB" dirty="0"/>
          </a:p>
          <a:p>
            <a:pPr lvl="1"/>
            <a:r>
              <a:rPr lang="en-US" dirty="0"/>
              <a:t>PVP(3-15%) </a:t>
            </a:r>
            <a:endParaRPr lang="en-GB" dirty="0"/>
          </a:p>
          <a:p>
            <a:pPr lvl="1"/>
            <a:r>
              <a:rPr lang="en-US" dirty="0"/>
              <a:t>Cellulose derivative (5-10 %)</a:t>
            </a:r>
            <a:endParaRPr lang="en-GB" dirty="0"/>
          </a:p>
          <a:p>
            <a:endParaRPr lang="en-US" dirty="0"/>
          </a:p>
        </p:txBody>
      </p:sp>
    </p:spTree>
    <p:extLst>
      <p:ext uri="{BB962C8B-B14F-4D97-AF65-F5344CB8AC3E}">
        <p14:creationId xmlns:p14="http://schemas.microsoft.com/office/powerpoint/2010/main" val="123121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lvl="0"/>
            <a:r>
              <a:rPr lang="en-US" b="1" dirty="0" smtClean="0"/>
              <a:t>3) Lubricants </a:t>
            </a:r>
            <a:r>
              <a:rPr lang="en-US" b="1" dirty="0"/>
              <a:t>,</a:t>
            </a:r>
            <a:r>
              <a:rPr lang="en-US" b="1" dirty="0" err="1"/>
              <a:t>glidents</a:t>
            </a:r>
            <a:r>
              <a:rPr lang="en-US" b="1" dirty="0"/>
              <a:t> and anti – adherents </a:t>
            </a:r>
            <a:r>
              <a:rPr lang="en-US" b="1" dirty="0" smtClean="0"/>
              <a:t>: they prevent the most common problem during tableting.</a:t>
            </a:r>
            <a:r>
              <a:rPr lang="en-GB" dirty="0" smtClean="0"/>
              <a:t>(</a:t>
            </a:r>
            <a:r>
              <a:rPr lang="en-US" dirty="0" smtClean="0"/>
              <a:t>the </a:t>
            </a:r>
            <a:r>
              <a:rPr lang="en-US" dirty="0"/>
              <a:t>flow of granulation , the adhesion of material to the punches and dies , and release of the tablet from the press</a:t>
            </a:r>
            <a:r>
              <a:rPr lang="en-US" dirty="0" smtClean="0"/>
              <a:t>.)</a:t>
            </a:r>
            <a:endParaRPr lang="en-GB" dirty="0"/>
          </a:p>
          <a:p>
            <a:pPr lvl="1"/>
            <a:r>
              <a:rPr lang="en-US" b="1" dirty="0"/>
              <a:t>Lubricants </a:t>
            </a:r>
            <a:r>
              <a:rPr lang="en-US" b="1" dirty="0" smtClean="0"/>
              <a:t>:</a:t>
            </a:r>
            <a:r>
              <a:rPr lang="en-US" dirty="0" smtClean="0"/>
              <a:t> </a:t>
            </a:r>
            <a:r>
              <a:rPr lang="en-US" dirty="0"/>
              <a:t>Are those agents that the friction between the tablet edge and die wall during the ejection cycle . e.g. magnesium stearate - Lubricants are usually added at the very last step before compression , since they must be present on the surfaces of the granules between them and the parts of the tablet press .</a:t>
            </a:r>
            <a:endParaRPr lang="en-GB" dirty="0"/>
          </a:p>
          <a:p>
            <a:pPr lvl="1"/>
            <a:r>
              <a:rPr lang="en-US" b="1" dirty="0" err="1"/>
              <a:t>Glidants</a:t>
            </a:r>
            <a:r>
              <a:rPr lang="en-US" b="1" dirty="0"/>
              <a:t> : </a:t>
            </a:r>
            <a:r>
              <a:rPr lang="en-US" dirty="0" smtClean="0"/>
              <a:t>  </a:t>
            </a:r>
            <a:r>
              <a:rPr lang="en-US" dirty="0"/>
              <a:t>Are materials that improve the flow characteristics of granulation e.g. talc.</a:t>
            </a:r>
            <a:endParaRPr lang="en-GB" dirty="0"/>
          </a:p>
          <a:p>
            <a:pPr lvl="1"/>
            <a:r>
              <a:rPr lang="en-US" b="1" dirty="0"/>
              <a:t>Anti – adherents : </a:t>
            </a:r>
            <a:r>
              <a:rPr lang="en-US" dirty="0" smtClean="0"/>
              <a:t>Function </a:t>
            </a:r>
            <a:r>
              <a:rPr lang="en-US" dirty="0"/>
              <a:t>to prevent tablet granulation from sticking to faces of the punches and the die walls e.g. talc </a:t>
            </a:r>
            <a:r>
              <a:rPr lang="en-US" dirty="0" smtClean="0"/>
              <a:t>.</a:t>
            </a:r>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8</a:t>
            </a:fld>
            <a:endParaRPr lang="en-GB"/>
          </a:p>
        </p:txBody>
      </p:sp>
    </p:spTree>
    <p:extLst>
      <p:ext uri="{BB962C8B-B14F-4D97-AF65-F5344CB8AC3E}">
        <p14:creationId xmlns:p14="http://schemas.microsoft.com/office/powerpoint/2010/main" val="2672728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8162"/>
          </a:xfrm>
        </p:spPr>
        <p:txBody>
          <a:bodyPr>
            <a:normAutofit fontScale="90000"/>
          </a:bodyPr>
          <a:lstStyle/>
          <a:p>
            <a:endParaRPr lang="en-GB" dirty="0"/>
          </a:p>
        </p:txBody>
      </p:sp>
      <p:sp>
        <p:nvSpPr>
          <p:cNvPr id="3" name="Content Placeholder 2"/>
          <p:cNvSpPr>
            <a:spLocks noGrp="1"/>
          </p:cNvSpPr>
          <p:nvPr>
            <p:ph idx="1"/>
          </p:nvPr>
        </p:nvSpPr>
        <p:spPr>
          <a:xfrm>
            <a:off x="838200" y="920456"/>
            <a:ext cx="10515600" cy="5256507"/>
          </a:xfrm>
        </p:spPr>
        <p:txBody>
          <a:bodyPr>
            <a:normAutofit fontScale="70000" lnSpcReduction="20000"/>
          </a:bodyPr>
          <a:lstStyle/>
          <a:p>
            <a:r>
              <a:rPr lang="en-US" b="1" dirty="0"/>
              <a:t>4) </a:t>
            </a:r>
            <a:r>
              <a:rPr lang="en-US" b="1" dirty="0" err="1"/>
              <a:t>Disintegrants</a:t>
            </a:r>
            <a:r>
              <a:rPr lang="en-US" b="1" dirty="0"/>
              <a:t> :</a:t>
            </a:r>
            <a:r>
              <a:rPr lang="en-US" dirty="0"/>
              <a:t> </a:t>
            </a:r>
            <a:endParaRPr lang="en-GB" dirty="0"/>
          </a:p>
          <a:p>
            <a:pPr lvl="0"/>
            <a:r>
              <a:rPr lang="en-US" dirty="0" smtClean="0"/>
              <a:t>Is added  for </a:t>
            </a:r>
            <a:r>
              <a:rPr lang="en-US" dirty="0"/>
              <a:t>the purpose of causing the compressed tablet to break apart when  placed into an aqueous environment .</a:t>
            </a:r>
            <a:endParaRPr lang="en-GB" dirty="0"/>
          </a:p>
          <a:p>
            <a:r>
              <a:rPr lang="en-US" u="sng" dirty="0"/>
              <a:t>Method of adding </a:t>
            </a:r>
            <a:r>
              <a:rPr lang="en-US" u="sng" dirty="0" err="1"/>
              <a:t>disintegrant</a:t>
            </a:r>
            <a:r>
              <a:rPr lang="en-US" dirty="0"/>
              <a:t> </a:t>
            </a:r>
            <a:r>
              <a:rPr lang="en-US" dirty="0" smtClean="0"/>
              <a:t>:</a:t>
            </a:r>
            <a:endParaRPr lang="en-GB" dirty="0" smtClean="0"/>
          </a:p>
          <a:p>
            <a:pPr lvl="1"/>
            <a:r>
              <a:rPr lang="en-US" sz="3400" dirty="0" smtClean="0"/>
              <a:t> </a:t>
            </a:r>
            <a:r>
              <a:rPr lang="en-US" sz="3400" dirty="0"/>
              <a:t>It is better to add  it in two portions , one half is added to the powdered components before the wet granulation process and the remaining portion is added to the finished granulation just prior to the compression . This method hold that a </a:t>
            </a:r>
            <a:r>
              <a:rPr lang="en-US" sz="3400" dirty="0" err="1"/>
              <a:t>disintegrent</a:t>
            </a:r>
            <a:r>
              <a:rPr lang="en-US" sz="3400" dirty="0"/>
              <a:t> is required between the granules as well as within them  </a:t>
            </a:r>
            <a:r>
              <a:rPr lang="en-US" sz="3400" u="sng" dirty="0"/>
              <a:t>Some of the commonly used </a:t>
            </a:r>
            <a:r>
              <a:rPr lang="en-US" sz="3400" u="sng" dirty="0" err="1"/>
              <a:t>disintegrant</a:t>
            </a:r>
            <a:r>
              <a:rPr lang="en-US" sz="3400" dirty="0"/>
              <a:t> </a:t>
            </a:r>
            <a:endParaRPr lang="en-GB" sz="3400" dirty="0"/>
          </a:p>
          <a:p>
            <a:r>
              <a:rPr lang="en-US" dirty="0"/>
              <a:t>- Starch                 (5-20% w/w </a:t>
            </a:r>
            <a:r>
              <a:rPr lang="en-US" dirty="0" smtClean="0"/>
              <a:t>)  - </a:t>
            </a:r>
            <a:r>
              <a:rPr lang="en-US" dirty="0" err="1"/>
              <a:t>Avicel</a:t>
            </a:r>
            <a:r>
              <a:rPr lang="en-US" dirty="0"/>
              <a:t>                 (5-20 % w/w</a:t>
            </a:r>
            <a:r>
              <a:rPr lang="en-US" dirty="0" smtClean="0"/>
              <a:t>)           - </a:t>
            </a:r>
            <a:r>
              <a:rPr lang="en-US" dirty="0" err="1"/>
              <a:t>Algenic</a:t>
            </a:r>
            <a:r>
              <a:rPr lang="en-US" dirty="0"/>
              <a:t> acid       (5-10 %w/w</a:t>
            </a:r>
            <a:r>
              <a:rPr lang="en-US" dirty="0" smtClean="0"/>
              <a:t>)</a:t>
            </a:r>
            <a:r>
              <a:rPr lang="en-GB" dirty="0" smtClean="0"/>
              <a:t> </a:t>
            </a:r>
            <a:r>
              <a:rPr lang="en-US" dirty="0" smtClean="0"/>
              <a:t>- </a:t>
            </a:r>
            <a:r>
              <a:rPr lang="en-US" dirty="0" err="1"/>
              <a:t>Veegum</a:t>
            </a:r>
            <a:r>
              <a:rPr lang="en-US" dirty="0"/>
              <a:t>             (5-15 % w/w</a:t>
            </a:r>
            <a:r>
              <a:rPr lang="en-US" dirty="0" smtClean="0"/>
              <a:t>)     - </a:t>
            </a:r>
            <a:r>
              <a:rPr lang="en-US" dirty="0"/>
              <a:t>Bentonite           ( 5-15 % w/w</a:t>
            </a:r>
            <a:r>
              <a:rPr lang="en-US" dirty="0" smtClean="0"/>
              <a:t>)</a:t>
            </a:r>
            <a:endParaRPr lang="en-GB" dirty="0"/>
          </a:p>
          <a:p>
            <a:r>
              <a:rPr lang="en-GB" b="1" dirty="0" smtClean="0"/>
              <a:t>5)Preservatives</a:t>
            </a:r>
            <a:endParaRPr lang="en-GB" b="1" dirty="0"/>
          </a:p>
          <a:p>
            <a:r>
              <a:rPr lang="en-GB" b="1" dirty="0" smtClean="0"/>
              <a:t>6)Flavouring </a:t>
            </a:r>
            <a:r>
              <a:rPr lang="en-GB" b="1" dirty="0"/>
              <a:t>agents</a:t>
            </a:r>
          </a:p>
          <a:p>
            <a:r>
              <a:rPr lang="en-GB" b="1" dirty="0" smtClean="0"/>
              <a:t>7)Film </a:t>
            </a:r>
            <a:r>
              <a:rPr lang="en-GB" b="1" dirty="0"/>
              <a:t>formers</a:t>
            </a:r>
          </a:p>
          <a:p>
            <a:r>
              <a:rPr lang="en-GB" b="1" dirty="0" smtClean="0"/>
              <a:t>8)</a:t>
            </a:r>
            <a:r>
              <a:rPr lang="en-GB" b="1" dirty="0" err="1" smtClean="0"/>
              <a:t>Opacifiers</a:t>
            </a:r>
            <a:r>
              <a:rPr lang="en-GB" b="1" dirty="0" smtClean="0"/>
              <a:t> </a:t>
            </a:r>
            <a:r>
              <a:rPr lang="en-GB" b="1" dirty="0"/>
              <a:t>and colours</a:t>
            </a:r>
          </a:p>
          <a:p>
            <a:pPr marL="514350" indent="-457200"/>
            <a:r>
              <a:rPr lang="en-GB" u="sng" dirty="0"/>
              <a:t>Q/Prescribe the function of each and give at least 2 examples for each one</a:t>
            </a:r>
          </a:p>
          <a:p>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9</a:t>
            </a:fld>
            <a:endParaRPr lang="en-GB"/>
          </a:p>
        </p:txBody>
      </p:sp>
    </p:spTree>
    <p:extLst>
      <p:ext uri="{BB962C8B-B14F-4D97-AF65-F5344CB8AC3E}">
        <p14:creationId xmlns:p14="http://schemas.microsoft.com/office/powerpoint/2010/main" val="54067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2188</Words>
  <Application>Microsoft Office PowerPoint</Application>
  <PresentationFormat>Widescreen</PresentationFormat>
  <Paragraphs>202</Paragraphs>
  <Slides>16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  Lab.2 Tablet dosage form </vt:lpstr>
      <vt:lpstr>Introduction</vt:lpstr>
      <vt:lpstr>PowerPoint Presentation</vt:lpstr>
      <vt:lpstr>More than 50% of formulations are tablets. Why?????</vt:lpstr>
      <vt:lpstr>Disadvantage (are few)</vt:lpstr>
      <vt:lpstr>Tablet Excipients :</vt:lpstr>
      <vt:lpstr>PowerPoint Presentation</vt:lpstr>
      <vt:lpstr>PowerPoint Presentation</vt:lpstr>
      <vt:lpstr>PowerPoint Presentation</vt:lpstr>
      <vt:lpstr>Manufacturing method</vt:lpstr>
      <vt:lpstr>Direct Compression</vt:lpstr>
      <vt:lpstr>Limitations of direct compression</vt:lpstr>
      <vt:lpstr>Limitations of direct compression (continued)</vt:lpstr>
      <vt:lpstr>General procedure for direct compression</vt:lpstr>
      <vt:lpstr>Single Punch Tablet Machines</vt:lpstr>
      <vt:lpstr>Direct compression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Lab.2 Tablet dosage form </dc:title>
  <dc:creator>al-nabaa</dc:creator>
  <cp:lastModifiedBy>al-nabaa</cp:lastModifiedBy>
  <cp:revision>11</cp:revision>
  <dcterms:created xsi:type="dcterms:W3CDTF">2018-10-21T11:48:46Z</dcterms:created>
  <dcterms:modified xsi:type="dcterms:W3CDTF">2018-10-21T15:48:37Z</dcterms:modified>
</cp:coreProperties>
</file>